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69" r:id="rId2"/>
    <p:sldId id="319" r:id="rId3"/>
    <p:sldId id="343" r:id="rId4"/>
    <p:sldId id="268" r:id="rId5"/>
    <p:sldId id="342" r:id="rId6"/>
    <p:sldId id="296" r:id="rId7"/>
    <p:sldId id="270" r:id="rId8"/>
    <p:sldId id="271" r:id="rId9"/>
    <p:sldId id="273" r:id="rId10"/>
    <p:sldId id="315" r:id="rId11"/>
    <p:sldId id="314" r:id="rId12"/>
    <p:sldId id="272" r:id="rId13"/>
    <p:sldId id="297" r:id="rId14"/>
    <p:sldId id="298" r:id="rId15"/>
    <p:sldId id="299" r:id="rId16"/>
    <p:sldId id="300" r:id="rId17"/>
    <p:sldId id="301" r:id="rId18"/>
    <p:sldId id="302" r:id="rId19"/>
    <p:sldId id="304" r:id="rId20"/>
    <p:sldId id="308" r:id="rId21"/>
    <p:sldId id="305" r:id="rId22"/>
    <p:sldId id="306" r:id="rId23"/>
    <p:sldId id="307" r:id="rId24"/>
    <p:sldId id="309" r:id="rId25"/>
    <p:sldId id="310" r:id="rId26"/>
    <p:sldId id="311" r:id="rId27"/>
    <p:sldId id="303" r:id="rId28"/>
    <p:sldId id="312" r:id="rId29"/>
    <p:sldId id="274" r:id="rId30"/>
    <p:sldId id="275" r:id="rId31"/>
    <p:sldId id="317" r:id="rId32"/>
    <p:sldId id="276" r:id="rId33"/>
    <p:sldId id="320" r:id="rId34"/>
    <p:sldId id="323" r:id="rId35"/>
    <p:sldId id="278" r:id="rId36"/>
    <p:sldId id="324" r:id="rId37"/>
    <p:sldId id="280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79" r:id="rId48"/>
    <p:sldId id="281" r:id="rId49"/>
    <p:sldId id="334" r:id="rId50"/>
    <p:sldId id="335" r:id="rId51"/>
    <p:sldId id="336" r:id="rId52"/>
    <p:sldId id="338" r:id="rId53"/>
    <p:sldId id="339" r:id="rId54"/>
    <p:sldId id="337" r:id="rId55"/>
    <p:sldId id="340" r:id="rId56"/>
    <p:sldId id="284" r:id="rId57"/>
    <p:sldId id="285" r:id="rId58"/>
    <p:sldId id="341" r:id="rId59"/>
    <p:sldId id="286" r:id="rId60"/>
    <p:sldId id="287" r:id="rId61"/>
    <p:sldId id="344" r:id="rId62"/>
    <p:sldId id="345" r:id="rId63"/>
    <p:sldId id="346" r:id="rId64"/>
    <p:sldId id="288" r:id="rId65"/>
    <p:sldId id="347" r:id="rId66"/>
    <p:sldId id="289" r:id="rId67"/>
    <p:sldId id="353" r:id="rId68"/>
    <p:sldId id="352" r:id="rId69"/>
    <p:sldId id="354" r:id="rId70"/>
    <p:sldId id="349" r:id="rId71"/>
    <p:sldId id="356" r:id="rId72"/>
    <p:sldId id="357" r:id="rId73"/>
    <p:sldId id="350" r:id="rId74"/>
    <p:sldId id="35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44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4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58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6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3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5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5/1/21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EA52706-66B0-C040-B89C-ECFAD9EB11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" y="1"/>
            <a:ext cx="4811662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1D4FD66-E1C6-334D-98AA-3850DA01214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57927" y="0"/>
            <a:ext cx="5149312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4567E5-CABB-BE4B-90D7-B2F0096A51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366"/>
          <a:stretch/>
        </p:blipFill>
        <p:spPr>
          <a:xfrm>
            <a:off x="3567063" y="-1"/>
            <a:ext cx="6065520" cy="5735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هشت: درخت جستجو </a:t>
            </a:r>
            <a:r>
              <a:rPr lang="fa-IR" dirty="0" err="1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7BDD742-E157-A347-8B27-D7D9A98252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9677" t="40506" r="1" b="12017"/>
          <a:stretch/>
        </p:blipFill>
        <p:spPr>
          <a:xfrm>
            <a:off x="0" y="0"/>
            <a:ext cx="2992978" cy="32559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96E5F6E-61AC-D249-918D-E326E9AF8F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744" t="13142" b="15023"/>
          <a:stretch/>
        </p:blipFill>
        <p:spPr>
          <a:xfrm rot="10800000">
            <a:off x="10244827" y="1931657"/>
            <a:ext cx="1947171" cy="492634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732A489-16AB-9C40-99C8-AF42A2B8CA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56498"/>
          <a:stretch/>
        </p:blipFill>
        <p:spPr>
          <a:xfrm rot="10800000">
            <a:off x="3019109" y="3614684"/>
            <a:ext cx="5109102" cy="324331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ABC6FA-3228-2949-89C1-8065855955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9884" r="47611"/>
          <a:stretch/>
        </p:blipFill>
        <p:spPr>
          <a:xfrm rot="10800000">
            <a:off x="1187668" y="4792674"/>
            <a:ext cx="2417157" cy="206532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B76CBE5-D304-7A43-9E43-D5FA2FBA4D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2775" b="75479"/>
          <a:stretch/>
        </p:blipFill>
        <p:spPr>
          <a:xfrm>
            <a:off x="3349476" y="5167779"/>
            <a:ext cx="1717535" cy="16816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C126E9-28EA-6C48-8D97-E9C3C1E83D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2682" t="-1316" r="-371" b="57633"/>
          <a:stretch/>
        </p:blipFill>
        <p:spPr>
          <a:xfrm>
            <a:off x="9766103" y="3870812"/>
            <a:ext cx="1776994" cy="299575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F09F80D-0AE3-7B45-BA30-5F90505CA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7421" t="33993" r="2257" b="38021"/>
          <a:stretch/>
        </p:blipFill>
        <p:spPr>
          <a:xfrm rot="10800000">
            <a:off x="8520882" y="8564"/>
            <a:ext cx="2595917" cy="16646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E762E88-5850-194E-BB7D-04F624B023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7421" t="33993" r="2257" b="31418"/>
          <a:stretch/>
        </p:blipFill>
        <p:spPr>
          <a:xfrm rot="10800000">
            <a:off x="3959403" y="37183"/>
            <a:ext cx="2595917" cy="20573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593036-BE86-1E47-9FC0-8BE1CD832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6589" y="409838"/>
            <a:ext cx="1178821" cy="1425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88F18F4-0B2A-934A-9B30-3352C6AF6E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4918" t="78007" r="43568"/>
          <a:stretch/>
        </p:blipFill>
        <p:spPr>
          <a:xfrm>
            <a:off x="-12538" y="3284440"/>
            <a:ext cx="1107834" cy="15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84DF8E-FEC9-564B-8FA9-D65F5F7F5248}"/>
              </a:ext>
            </a:extLst>
          </p:cNvPr>
          <p:cNvSpPr/>
          <p:nvPr/>
        </p:nvSpPr>
        <p:spPr>
          <a:xfrm>
            <a:off x="3048000" y="2985631"/>
            <a:ext cx="609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93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52656D-6C22-4143-B2D7-314BB83C897D}"/>
              </a:ext>
            </a:extLst>
          </p:cNvPr>
          <p:cNvSpPr/>
          <p:nvPr/>
        </p:nvSpPr>
        <p:spPr>
          <a:xfrm>
            <a:off x="3048000" y="2985631"/>
            <a:ext cx="6096000" cy="2031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None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313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9B35C-4482-C84B-B7CE-22E83854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8" y="2323211"/>
            <a:ext cx="6671463" cy="416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BC7AE-1780-8946-B4AF-9A01AEDC5666}"/>
              </a:ext>
            </a:extLst>
          </p:cNvPr>
          <p:cNvSpPr txBox="1"/>
          <p:nvPr/>
        </p:nvSpPr>
        <p:spPr>
          <a:xfrm>
            <a:off x="5094763" y="6123543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chemeClr val="accent6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جستجو موفق برای کلید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4671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100D9-2C12-D343-8D07-E386D613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9" y="2323211"/>
            <a:ext cx="6671462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6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2CD72-897F-9740-952A-414A8523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9" y="2323211"/>
            <a:ext cx="6671462" cy="41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8C62A-38A3-F442-92C1-B18864D8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F1229-BDE4-3146-9859-3BB5BF3E0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50B46-5B1A-9644-830D-1187F14F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9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609B8-28D3-0A46-8A1D-9B46E8BE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8AE2B-F2D9-944C-A0F7-71FE1472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را که قبلا درج شده، از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یک عنصر بگوید که آیا در حال حاضر در مجموعه ما وجود دارد؟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9B35C-4482-C84B-B7CE-22E83854A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68" y="2323211"/>
            <a:ext cx="6671463" cy="416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DBC7AE-1780-8946-B4AF-9A01AEDC5666}"/>
              </a:ext>
            </a:extLst>
          </p:cNvPr>
          <p:cNvSpPr txBox="1"/>
          <p:nvPr/>
        </p:nvSpPr>
        <p:spPr>
          <a:xfrm>
            <a:off x="5053886" y="6123543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جستجو ناموفق برای کلید </a:t>
            </a:r>
            <a:r>
              <a:rPr lang="en-US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8245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9B0A5-0870-254F-99DC-17592BD9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AF7D2-5500-3240-B433-36FDFA45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5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4305A-E798-F04C-A2CB-7774A8C1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95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FA5A2-C6A7-DE43-A767-F361ABB3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0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6E091-E092-624F-950F-9019FA8FA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2755F-2C66-904C-AFB4-D5B4EAF4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7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B725B-B745-8D4F-8DD5-849A8A61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8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F10A-EA20-D142-9361-932687684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2320925"/>
            <a:ext cx="667512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0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تحلیل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A350-86A1-2D4C-A657-9E31EAFB69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از آنجا که در هر مرحله از جستجو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دقیقا یک سطح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پایین‌تر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می‌رویم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زمان 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الگوریتم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جستجو برای هر کلید دلخواه حداکثر برابر با 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</a:t>
                </a:r>
              </a:p>
              <a:p>
                <a:pPr algn="just" rtl="1">
                  <a:lnSpc>
                    <a:spcPct val="2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حداقل مقایسه :	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کلید در ریشه باشد</a:t>
                </a:r>
              </a:p>
              <a:p>
                <a:pPr algn="just" rtl="1">
                  <a:lnSpc>
                    <a:spcPct val="2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حداکثر مقایسه:	</a:t>
                </a:r>
                <a:r>
                  <a:rPr lang="en-US" dirty="0">
                    <a:latin typeface="Century" panose="02040604050505020304" pitchFamily="18" charset="0"/>
                    <a:cs typeface="IRMitra" panose="02000506000000020002" pitchFamily="2" charset="-78"/>
                  </a:rPr>
                  <a:t>h	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کلید در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برگ‌های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آخرین سطح باشد</a:t>
                </a:r>
              </a:p>
              <a:p>
                <a:pPr algn="just" rtl="1">
                  <a:lnSpc>
                    <a:spcPct val="15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متوسط مقایسه:	</a:t>
                </a:r>
                <a:r>
                  <a:rPr lang="en-US" sz="24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+1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0" i="0" smtClean="0">
                            <a:latin typeface="Century" panose="02040604050505020304" pitchFamily="18" charset="0"/>
                            <a:cs typeface="IRMitra" panose="02000506000000020002" pitchFamily="2" charset="-78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>
                  <a:latin typeface="Century" panose="02040604050505020304" pitchFamily="18" charset="0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D4A350-86A1-2D4C-A657-9E31EAFB69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92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عنصر را که قبلا درج شده، از مجموعه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	:	برای یک عنصر بگوید که آیا در حال حاضر در مجموعه ما وجود دارد؟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C5D5B4-5299-7D4E-B325-07E83E83679A}"/>
              </a:ext>
            </a:extLst>
          </p:cNvPr>
          <p:cNvSpPr/>
          <p:nvPr/>
        </p:nvSpPr>
        <p:spPr>
          <a:xfrm>
            <a:off x="3048000" y="2132834"/>
            <a:ext cx="6096000" cy="3736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{1, 2, 3, 4, 5}</a:t>
            </a:r>
          </a:p>
          <a:p>
            <a:pPr>
              <a:lnSpc>
                <a:spcPct val="150000"/>
              </a:lnSpc>
              <a:spcBef>
                <a:spcPts val="1000"/>
              </a:spcBef>
            </a:pPr>
            <a:endParaRPr lang="en-US" sz="1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Add		6	:	{6, 1, 2, 3, 4, 5}</a:t>
            </a:r>
            <a:endParaRPr lang="fa-IR" sz="20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Add		5	:	{6, 1, 2, 3, 4, 5}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7	:	No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3	: 	Yes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Remove	2	:	{6, 1, 3, 4, 5}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Ask		2	:	No</a:t>
            </a:r>
            <a:endParaRPr lang="fa-IR" sz="20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937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اعداد ۱ تا ۱۰۰۰ در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ذخیره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 ما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۳۶۳ را پیدا کنیم.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ترتیب‌های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(از چپ به راست)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دسترسی به عناصر درخت در این جستجو باشد؟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363 , 245 , 912 , 240 , 911 , 202 , 925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363 , 362 , 258 , 898 , 244 , 911 , 220 , 924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363 , 397 , 344 , 330 , 398 , 401 , 252 , 2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ambria Math" panose="02040503050406030204" pitchFamily="18" charset="0"/>
                <a:ea typeface="Cambria Math" panose="02040503050406030204" pitchFamily="18" charset="0"/>
                <a:cs typeface="IRMitra" panose="02000506000000020002" pitchFamily="2" charset="-78"/>
              </a:rPr>
              <a:t>363 , 278 ,381 , 382 , 266 , 219 , 387 , 399 , 2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5763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اعداد ۱ تا ۱۰۰۰ در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ذخیره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 ما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۳۶۳ را پیدا کنیم.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ترتیب‌های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(از چپ به راست)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دسترسی به عناصر درخت در این جستجو باشد؟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363 , 245 , 912 , 240 , 911 , 202 , 925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363 , 362 , 258 , 898 , 244 , 911 , 220 , 924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363 , 397 , 344 , 330 , 398 , 401 , 252 , 2</a:t>
            </a:r>
            <a:endParaRPr lang="en-US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Cambria Math" panose="02040503050406030204" pitchFamily="18" charset="0"/>
                <a:ea typeface="Cambria Math" panose="02040503050406030204" pitchFamily="18" charset="0"/>
                <a:cs typeface="IRMitra" panose="02000506000000020002" pitchFamily="2" charset="-78"/>
              </a:rPr>
              <a:t>363 , 278 ,381 , 382 , 266 , 219 , 387 , 399 , 2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46BD2-5952-444E-B4AA-7A4FA9AB2C6A}"/>
              </a:ext>
            </a:extLst>
          </p:cNvPr>
          <p:cNvSpPr/>
          <p:nvPr/>
        </p:nvSpPr>
        <p:spPr>
          <a:xfrm>
            <a:off x="2385848" y="4085377"/>
            <a:ext cx="7420303" cy="1815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گزینه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algn="just" rtl="1"/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شرایطی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که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بعد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از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۹۱۱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به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سمت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چپ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۲۴۰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برویم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انتظار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داریم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تمام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مقادیر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بعدی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کوچک‌تر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از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 ۹۱۱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باشد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اما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در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ادامه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 ۹۱۲ بزرگتر از ۹۱۱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است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و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این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غیر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ممکن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اس</a:t>
            </a:r>
            <a:r>
              <a:rPr lang="fa-IR" sz="2800" dirty="0">
                <a:latin typeface="IRRoya" panose="02000503000000020002" pitchFamily="2" charset="-78"/>
                <a:cs typeface="IRRoya" panose="02000503000000020002" pitchFamily="2" charset="-78"/>
              </a:rPr>
              <a:t>ت.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50F835-62F5-6045-BC02-298D209738CF}"/>
              </a:ext>
            </a:extLst>
          </p:cNvPr>
          <p:cNvSpPr/>
          <p:nvPr/>
        </p:nvSpPr>
        <p:spPr>
          <a:xfrm>
            <a:off x="7262648" y="3647090"/>
            <a:ext cx="548640" cy="365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F3FE4-1E38-1E48-BB60-7817934EF1F6}"/>
              </a:ext>
            </a:extLst>
          </p:cNvPr>
          <p:cNvSpPr/>
          <p:nvPr/>
        </p:nvSpPr>
        <p:spPr>
          <a:xfrm>
            <a:off x="8560675" y="3647090"/>
            <a:ext cx="548640" cy="36576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0EA01F-194B-BD47-9529-FB13AA85719C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8185981" y="2998077"/>
            <a:ext cx="12700" cy="1298027"/>
          </a:xfrm>
          <a:prstGeom prst="bentConnector3">
            <a:avLst>
              <a:gd name="adj1" fmla="val 1800000"/>
            </a:avLst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2F43A3-D945-6D40-9155-BD1EAC56DAFA}"/>
              </a:ext>
            </a:extLst>
          </p:cNvPr>
          <p:cNvSpPr/>
          <p:nvPr/>
        </p:nvSpPr>
        <p:spPr>
          <a:xfrm>
            <a:off x="7238474" y="3601370"/>
            <a:ext cx="1188720" cy="4572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کمینه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کمینه: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چپ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چپ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b="1" dirty="0" err="1">
                <a:latin typeface="Century" panose="02040604050505020304" pitchFamily="18" charset="0"/>
                <a:cs typeface="IRMitra" panose="02000506000000020002" pitchFamily="2" charset="-78"/>
              </a:rPr>
              <a:t>بیشنیه</a:t>
            </a:r>
            <a:r>
              <a:rPr lang="fa-IR" b="1" dirty="0">
                <a:latin typeface="Century" panose="02040604050505020304" pitchFamily="18" charset="0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راست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راست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2920859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کمینه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کمینه: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چپ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چپ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b="1" dirty="0" err="1">
                <a:latin typeface="Century" panose="02040604050505020304" pitchFamily="18" charset="0"/>
                <a:cs typeface="IRMitra" panose="02000506000000020002" pitchFamily="2" charset="-78"/>
              </a:rPr>
              <a:t>بیشنیه</a:t>
            </a:r>
            <a:r>
              <a:rPr lang="fa-IR" b="1" dirty="0">
                <a:latin typeface="Century" panose="02040604050505020304" pitchFamily="18" charset="0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شروع از ریشه درخت و حرکت به سمت راست تا رسیدن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سمت راست آن گره تهی است؛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می‌رسیم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مقدار کلید آن در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6FFE8A-18E6-F44C-A6BA-622B62EFD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516"/>
              </p:ext>
            </p:extLst>
          </p:nvPr>
        </p:nvGraphicFramePr>
        <p:xfrm>
          <a:off x="1203960" y="2766854"/>
          <a:ext cx="9784080" cy="2468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3108960">
                  <a:extLst>
                    <a:ext uri="{9D8B030D-6E8A-4147-A177-3AD203B41FA5}">
                      <a16:colId xmlns:a16="http://schemas.microsoft.com/office/drawing/2014/main" val="3594815611"/>
                    </a:ext>
                  </a:extLst>
                </a:gridCol>
                <a:gridCol w="3383280">
                  <a:extLst>
                    <a:ext uri="{9D8B030D-6E8A-4147-A177-3AD203B41FA5}">
                      <a16:colId xmlns:a16="http://schemas.microsoft.com/office/drawing/2014/main" val="3139068495"/>
                    </a:ext>
                  </a:extLst>
                </a:gridCol>
                <a:gridCol w="3291840">
                  <a:extLst>
                    <a:ext uri="{9D8B030D-6E8A-4147-A177-3AD203B41FA5}">
                      <a16:colId xmlns:a16="http://schemas.microsoft.com/office/drawing/2014/main" val="206013859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جستجو کمینه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جستجو </a:t>
                      </a:r>
                      <a:r>
                        <a:rPr lang="fa-IR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بیشینه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9582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95E26"/>
                          </a:solidFill>
                          <a:latin typeface="Courier New" panose="02070309020205020404" pitchFamily="49" charset="0"/>
                        </a:rPr>
                        <a:t>minimum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while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.left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!=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2"/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.left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.key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algn="ctr" defTabSz="914400" rtl="1" eaLnBrk="1" latinLnBrk="0" hangingPunct="1"/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def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95E26"/>
                          </a:solidFill>
                          <a:latin typeface="Courier New" panose="02070309020205020404" pitchFamily="49" charset="0"/>
                        </a:rPr>
                        <a:t>maximum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while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.right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!=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latin typeface="Courier New" panose="02070309020205020404" pitchFamily="49" charset="0"/>
                        </a:rPr>
                        <a:t>None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):</a:t>
                      </a:r>
                    </a:p>
                    <a:p>
                      <a:pPr lvl="2"/>
                      <a:r>
                        <a:rPr lang="en-US" sz="1600" b="1" dirty="0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.right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pPr lvl="1"/>
                      <a:r>
                        <a:rPr lang="en-US" sz="1600" b="1" dirty="0">
                          <a:solidFill>
                            <a:srgbClr val="AF00DB"/>
                          </a:solidFill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001080"/>
                          </a:solidFill>
                          <a:latin typeface="Courier New" panose="02070309020205020404" pitchFamily="49" charset="0"/>
                        </a:rPr>
                        <a:t>x</a:t>
                      </a:r>
                      <a:r>
                        <a:rPr lang="en-US" sz="1600" b="1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.key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marL="0" algn="ctr" defTabSz="914400" rtl="1" eaLnBrk="1" latinLnBrk="0" hangingPunct="1"/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630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DB77B5F-78DE-1B43-A173-9912E54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87" y="2933806"/>
            <a:ext cx="3657600" cy="21349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2079A2-85CD-F14A-AA11-FD519F06FBFB}"/>
              </a:ext>
            </a:extLst>
          </p:cNvPr>
          <p:cNvSpPr/>
          <p:nvPr/>
        </p:nvSpPr>
        <p:spPr>
          <a:xfrm flipH="1">
            <a:off x="7390637" y="4380158"/>
            <a:ext cx="267372" cy="56341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A4491-A886-004B-82B9-33640FCA6EC5}"/>
              </a:ext>
            </a:extLst>
          </p:cNvPr>
          <p:cNvSpPr/>
          <p:nvPr/>
        </p:nvSpPr>
        <p:spPr>
          <a:xfrm rot="2731746" flipH="1">
            <a:off x="4518925" y="4334008"/>
            <a:ext cx="176624" cy="6514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068B44-CC73-0740-AE0C-3F8AD5C75CCB}"/>
              </a:ext>
            </a:extLst>
          </p:cNvPr>
          <p:cNvSpPr/>
          <p:nvPr/>
        </p:nvSpPr>
        <p:spPr>
          <a:xfrm rot="19003340">
            <a:off x="7208273" y="4380543"/>
            <a:ext cx="193097" cy="3983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F16D3B-A732-2246-9A46-4F39198D0919}"/>
              </a:ext>
            </a:extLst>
          </p:cNvPr>
          <p:cNvCxnSpPr>
            <a:stCxn id="12" idx="0"/>
          </p:cNvCxnSpPr>
          <p:nvPr/>
        </p:nvCxnSpPr>
        <p:spPr>
          <a:xfrm flipH="1">
            <a:off x="4729655" y="2933806"/>
            <a:ext cx="1250732" cy="120727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FE871A-E8EB-B344-A130-B0006CF8024C}"/>
              </a:ext>
            </a:extLst>
          </p:cNvPr>
          <p:cNvCxnSpPr>
            <a:stCxn id="12" idx="0"/>
          </p:cNvCxnSpPr>
          <p:nvPr/>
        </p:nvCxnSpPr>
        <p:spPr>
          <a:xfrm>
            <a:off x="5980387" y="2933806"/>
            <a:ext cx="1240220" cy="11862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166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9375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43CFB-A65F-6140-9AE1-39768347B222}"/>
              </a:ext>
            </a:extLst>
          </p:cNvPr>
          <p:cNvSpPr/>
          <p:nvPr/>
        </p:nvSpPr>
        <p:spPr>
          <a:xfrm>
            <a:off x="2209799" y="2401094"/>
            <a:ext cx="77724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70687A-DBD8-8348-ADB4-1D44B9E7AA81}"/>
              </a:ext>
            </a:extLst>
          </p:cNvPr>
          <p:cNvGrpSpPr/>
          <p:nvPr/>
        </p:nvGrpSpPr>
        <p:grpSpPr>
          <a:xfrm>
            <a:off x="2324312" y="3166578"/>
            <a:ext cx="7543374" cy="1665987"/>
            <a:chOff x="2324312" y="3166578"/>
            <a:chExt cx="7543374" cy="16659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A97807-57EA-E040-9E48-24998F064F70}"/>
                </a:ext>
              </a:extLst>
            </p:cNvPr>
            <p:cNvGrpSpPr/>
            <p:nvPr/>
          </p:nvGrpSpPr>
          <p:grpSpPr>
            <a:xfrm>
              <a:off x="4952999" y="3509963"/>
              <a:ext cx="2286000" cy="830997"/>
              <a:chOff x="4924752" y="3449233"/>
              <a:chExt cx="2286000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FB2C2-E0AF-3149-8148-7F314CB81123}"/>
                  </a:ext>
                </a:extLst>
              </p:cNvPr>
              <p:cNvSpPr txBox="1"/>
              <p:nvPr/>
            </p:nvSpPr>
            <p:spPr>
              <a:xfrm>
                <a:off x="5039266" y="3449233"/>
                <a:ext cx="205697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fa-IR" sz="16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۳۴ با ۳۰ و ۴۰ مقایسه </a:t>
                </a:r>
                <a:r>
                  <a:rPr lang="fa-IR" sz="16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endParaRPr lang="fa-IR" sz="16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fa-IR" sz="16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سمت چپ ۵۰ درج ‌</a:t>
                </a:r>
                <a:r>
                  <a:rPr lang="fa-IR" sz="16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endParaRPr lang="en-US" sz="16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8F49715-86B7-A446-887D-28301E3B4C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4752" y="3940564"/>
                <a:ext cx="2286000" cy="3442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2666F00-1E66-9F4B-8AC2-0A2F0195B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4312" y="3166578"/>
              <a:ext cx="2743200" cy="166254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F4A1AD-2CEE-F044-A261-7DD4FB1B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486" y="3176906"/>
              <a:ext cx="2743200" cy="1655659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C7659E8-04DD-DE44-8479-A658CE1543D6}"/>
              </a:ext>
            </a:extLst>
          </p:cNvPr>
          <p:cNvSpPr txBox="1"/>
          <p:nvPr/>
        </p:nvSpPr>
        <p:spPr>
          <a:xfrm>
            <a:off x="5126021" y="256516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مثلا برای درج ۳۴ داریم: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5150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عمل درج یک کلید دلخواه در درخت جستجو ابتدا با فراخوانی عملیات جستجو باید مطمئن شویم کلید مورد نظر در درخت وجود ندارد (درخت جستجو کلید تکراری ندارد)، بنابراین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میکنیم: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یافتن موقعیت درج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گره با کلید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نظر در موقعیتی که‌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جستجو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  <a:endParaRPr lang="fa-IR" sz="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همواره یک گره در برگ درج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D52A8F-15C9-A349-AD6D-1E1A0EFF78B1}"/>
              </a:ext>
            </a:extLst>
          </p:cNvPr>
          <p:cNvSpPr/>
          <p:nvPr/>
        </p:nvSpPr>
        <p:spPr>
          <a:xfrm>
            <a:off x="4038600" y="2812574"/>
            <a:ext cx="4114800" cy="2377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search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&gt;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&lt;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value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84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CF0EA-67A8-5242-A426-F3CB9757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FC212-E796-3943-B21C-321BC81F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53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BB019-D3B9-B044-9A44-34C9ABDF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2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</p:spTree>
    <p:extLst>
      <p:ext uri="{BB962C8B-B14F-4D97-AF65-F5344CB8AC3E}">
        <p14:creationId xmlns:p14="http://schemas.microsoft.com/office/powerpoint/2010/main" val="452336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2C686-71BB-5F47-9A0C-FA6CFE9FF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9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02FF2-EA8C-9943-A312-2E758A910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0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4E2AB-B933-5B4D-89A8-70596D22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8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D4FFE-1404-934E-BA8A-D8F15AC5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6744-DCBE-0749-B373-0B04106F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CB01-8DC7-1946-8688-44C77D7B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9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کوچکتر، برو به چپ؛ اگر بزرگتر، برو به راست؛ اگر مساوی، تمام.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2DC83-6786-FA42-8049-06C15B71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2519363"/>
            <a:ext cx="58521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1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آرایه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12, 7, 20, 14, 9, 5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شرح زیر است: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۱۲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: بدون مقایسه در ریشه درخت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۷	: ۱ مقایسه و درج در سمت چپ ۱۲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۲۰	: ۱ مقایسه و درج در سمت راست ۱۲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۱۴	: ۲ مقایسه و درج در سمت چپ ۲۰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۹	: ۲ مقایسه و درج در سمت راست ۷</a:t>
            </a:r>
          </a:p>
          <a:p>
            <a:pPr algn="r" rtl="1"/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	: ۲ مقایسه و درج در سمت چپ ۷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81B17D-F0CE-7348-9968-B56B73C8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5401" t="24653" r="5863" b="60919"/>
          <a:stretch/>
        </p:blipFill>
        <p:spPr>
          <a:xfrm>
            <a:off x="1571021" y="2325414"/>
            <a:ext cx="9049958" cy="110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5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7722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4F900-944A-1F4F-898D-78881C0DAF5E}"/>
              </a:ext>
            </a:extLst>
          </p:cNvPr>
          <p:cNvSpPr/>
          <p:nvPr/>
        </p:nvSpPr>
        <p:spPr>
          <a:xfrm>
            <a:off x="2895600" y="2401094"/>
            <a:ext cx="64008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034F3C-29FC-FE4D-8E02-807CA41852A6}"/>
              </a:ext>
            </a:extLst>
          </p:cNvPr>
          <p:cNvGrpSpPr/>
          <p:nvPr/>
        </p:nvGrpSpPr>
        <p:grpSpPr>
          <a:xfrm>
            <a:off x="3438264" y="2635772"/>
            <a:ext cx="1828800" cy="1833530"/>
            <a:chOff x="2952094" y="1402081"/>
            <a:chExt cx="1828800" cy="18335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37E5A63-EF67-A14C-82E6-169BF5E48D1B}"/>
                </a:ext>
              </a:extLst>
            </p:cNvPr>
            <p:cNvSpPr/>
            <p:nvPr/>
          </p:nvSpPr>
          <p:spPr>
            <a:xfrm>
              <a:off x="2952094" y="140208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95C2E9-033B-7C49-BBFC-25BFACF4688C}"/>
                </a:ext>
              </a:extLst>
            </p:cNvPr>
            <p:cNvSpPr/>
            <p:nvPr/>
          </p:nvSpPr>
          <p:spPr>
            <a:xfrm>
              <a:off x="3683614" y="213833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216E14-35DD-0943-A0F1-A909E4357ECF}"/>
                </a:ext>
              </a:extLst>
            </p:cNvPr>
            <p:cNvSpPr/>
            <p:nvPr/>
          </p:nvSpPr>
          <p:spPr>
            <a:xfrm>
              <a:off x="4415134" y="286985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148D337-434F-A442-A707-7E0F934DC7B9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3264290" y="171427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935058-AE82-014D-8061-F02028BC59C7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3995810" y="2450527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4955F6-DC99-CF47-84FA-EC09526CF4BE}"/>
              </a:ext>
            </a:extLst>
          </p:cNvPr>
          <p:cNvGrpSpPr/>
          <p:nvPr/>
        </p:nvGrpSpPr>
        <p:grpSpPr>
          <a:xfrm>
            <a:off x="7656458" y="2638137"/>
            <a:ext cx="1097280" cy="1833530"/>
            <a:chOff x="8370047" y="2504091"/>
            <a:chExt cx="1097280" cy="18335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3A8563-F2B4-5347-A73C-8388A9CCBBA6}"/>
                </a:ext>
              </a:extLst>
            </p:cNvPr>
            <p:cNvSpPr/>
            <p:nvPr/>
          </p:nvSpPr>
          <p:spPr>
            <a:xfrm>
              <a:off x="8370047" y="250409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E67DEA-16F3-2140-9791-9DCC0099B566}"/>
                </a:ext>
              </a:extLst>
            </p:cNvPr>
            <p:cNvSpPr/>
            <p:nvPr/>
          </p:nvSpPr>
          <p:spPr>
            <a:xfrm>
              <a:off x="9101567" y="324034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E825DDC-E07F-1B40-9D34-56A9B2A9D1E5}"/>
                </a:ext>
              </a:extLst>
            </p:cNvPr>
            <p:cNvSpPr/>
            <p:nvPr/>
          </p:nvSpPr>
          <p:spPr>
            <a:xfrm>
              <a:off x="8370047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FD9021-7EDB-A145-8ED3-A980221CABF5}"/>
                </a:ext>
              </a:extLst>
            </p:cNvPr>
            <p:cNvCxnSpPr>
              <a:stCxn id="12" idx="5"/>
              <a:endCxn id="13" idx="1"/>
            </p:cNvCxnSpPr>
            <p:nvPr/>
          </p:nvCxnSpPr>
          <p:spPr>
            <a:xfrm>
              <a:off x="8682243" y="281628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3989DE-45F3-9941-8E81-DD7172485AD6}"/>
                </a:ext>
              </a:extLst>
            </p:cNvPr>
            <p:cNvCxnSpPr>
              <a:stCxn id="13" idx="3"/>
              <a:endCxn id="14" idx="7"/>
            </p:cNvCxnSpPr>
            <p:nvPr/>
          </p:nvCxnSpPr>
          <p:spPr>
            <a:xfrm flipH="1">
              <a:off x="8682243" y="3552537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78CC28-6570-FF4D-BDE3-E9F14E495AD3}"/>
              </a:ext>
            </a:extLst>
          </p:cNvPr>
          <p:cNvSpPr txBox="1"/>
          <p:nvPr/>
        </p:nvSpPr>
        <p:spPr>
          <a:xfrm>
            <a:off x="3778354" y="4827400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1, 2, 3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09418-CE99-9749-AFAE-9EAFA276FBD0}"/>
              </a:ext>
            </a:extLst>
          </p:cNvPr>
          <p:cNvSpPr txBox="1"/>
          <p:nvPr/>
        </p:nvSpPr>
        <p:spPr>
          <a:xfrm>
            <a:off x="7315111" y="4784453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1, 3, 2</a:t>
            </a:r>
          </a:p>
        </p:txBody>
      </p:sp>
    </p:spTree>
    <p:extLst>
      <p:ext uri="{BB962C8B-B14F-4D97-AF65-F5344CB8AC3E}">
        <p14:creationId xmlns:p14="http://schemas.microsoft.com/office/powerpoint/2010/main" val="106565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CD810E-AC89-3C46-AB3C-D58E3A2561F7}"/>
              </a:ext>
            </a:extLst>
          </p:cNvPr>
          <p:cNvGrpSpPr/>
          <p:nvPr/>
        </p:nvGrpSpPr>
        <p:grpSpPr>
          <a:xfrm>
            <a:off x="2333244" y="1925606"/>
            <a:ext cx="7525512" cy="4151376"/>
            <a:chOff x="2333244" y="1930178"/>
            <a:chExt cx="7525512" cy="41422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2F266-00EB-0248-A986-F8794D434933}"/>
                </a:ext>
              </a:extLst>
            </p:cNvPr>
            <p:cNvSpPr/>
            <p:nvPr/>
          </p:nvSpPr>
          <p:spPr>
            <a:xfrm>
              <a:off x="2333244" y="1930178"/>
              <a:ext cx="7525512" cy="41422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DA8962A-6017-944E-BC9C-BD0CFA464C01}"/>
                </a:ext>
              </a:extLst>
            </p:cNvPr>
            <p:cNvSpPr/>
            <p:nvPr/>
          </p:nvSpPr>
          <p:spPr>
            <a:xfrm>
              <a:off x="5867400" y="2268345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x</a:t>
              </a: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E4332C7-90F4-634D-81A4-75B2E1A40F08}"/>
                </a:ext>
              </a:extLst>
            </p:cNvPr>
            <p:cNvSpPr/>
            <p:nvPr/>
          </p:nvSpPr>
          <p:spPr>
            <a:xfrm>
              <a:off x="3250240" y="3909854"/>
              <a:ext cx="1645920" cy="1645920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&lt; x</a:t>
              </a: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3B7780AE-2B06-2341-B46C-BEF986D279A6}"/>
                </a:ext>
              </a:extLst>
            </p:cNvPr>
            <p:cNvSpPr/>
            <p:nvPr/>
          </p:nvSpPr>
          <p:spPr>
            <a:xfrm>
              <a:off x="7295842" y="3955574"/>
              <a:ext cx="1554480" cy="1371600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" panose="02040604050505020304" pitchFamily="18" charset="0"/>
                </a:rPr>
                <a:t>&gt; 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AD75661-047A-AD40-963A-F2EAF036316D}"/>
                </a:ext>
              </a:extLst>
            </p:cNvPr>
            <p:cNvCxnSpPr>
              <a:cxnSpLocks/>
              <a:stCxn id="8" idx="3"/>
              <a:endCxn id="9" idx="0"/>
            </p:cNvCxnSpPr>
            <p:nvPr/>
          </p:nvCxnSpPr>
          <p:spPr>
            <a:xfrm flipH="1">
              <a:off x="4073200" y="2658590"/>
              <a:ext cx="1861155" cy="12512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BDB2B3-43B6-DF44-89D0-017CE30AAFFC}"/>
                </a:ext>
              </a:extLst>
            </p:cNvPr>
            <p:cNvCxnSpPr>
              <a:stCxn id="8" idx="5"/>
              <a:endCxn id="10" idx="0"/>
            </p:cNvCxnSpPr>
            <p:nvPr/>
          </p:nvCxnSpPr>
          <p:spPr>
            <a:xfrm>
              <a:off x="6257645" y="2658590"/>
              <a:ext cx="1815437" cy="12969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3588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4F900-944A-1F4F-898D-78881C0DAF5E}"/>
              </a:ext>
            </a:extLst>
          </p:cNvPr>
          <p:cNvSpPr/>
          <p:nvPr/>
        </p:nvSpPr>
        <p:spPr>
          <a:xfrm>
            <a:off x="2895600" y="2401094"/>
            <a:ext cx="6400800" cy="320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8CC28-6570-FF4D-BDE3-E9F14E495AD3}"/>
              </a:ext>
            </a:extLst>
          </p:cNvPr>
          <p:cNvSpPr txBox="1"/>
          <p:nvPr/>
        </p:nvSpPr>
        <p:spPr>
          <a:xfrm>
            <a:off x="3778354" y="4827400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2, 1 ,3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909418-CE99-9749-AFAE-9EAFA276FBD0}"/>
              </a:ext>
            </a:extLst>
          </p:cNvPr>
          <p:cNvSpPr txBox="1"/>
          <p:nvPr/>
        </p:nvSpPr>
        <p:spPr>
          <a:xfrm>
            <a:off x="7315111" y="4784453"/>
            <a:ext cx="889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2, 3, 1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99912E-7DC3-5844-BF2D-8C3226C62C62}"/>
              </a:ext>
            </a:extLst>
          </p:cNvPr>
          <p:cNvGrpSpPr/>
          <p:nvPr/>
        </p:nvGrpSpPr>
        <p:grpSpPr>
          <a:xfrm>
            <a:off x="3308947" y="3003897"/>
            <a:ext cx="1828800" cy="1102010"/>
            <a:chOff x="2403454" y="3971861"/>
            <a:chExt cx="1828800" cy="11020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C5872AE-4F14-774B-AF46-5BA3C76375CD}"/>
                </a:ext>
              </a:extLst>
            </p:cNvPr>
            <p:cNvSpPr/>
            <p:nvPr/>
          </p:nvSpPr>
          <p:spPr>
            <a:xfrm>
              <a:off x="3134974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FD40153-D897-AB47-9B7A-ACCF63B72236}"/>
                </a:ext>
              </a:extLst>
            </p:cNvPr>
            <p:cNvSpPr/>
            <p:nvPr/>
          </p:nvSpPr>
          <p:spPr>
            <a:xfrm>
              <a:off x="386649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173DD7-188C-CC45-9C3D-D79A13B7A740}"/>
                </a:ext>
              </a:extLst>
            </p:cNvPr>
            <p:cNvSpPr/>
            <p:nvPr/>
          </p:nvSpPr>
          <p:spPr>
            <a:xfrm>
              <a:off x="240345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7119DF-41D1-3F4F-A5E5-569392C931EC}"/>
                </a:ext>
              </a:extLst>
            </p:cNvPr>
            <p:cNvCxnSpPr>
              <a:stCxn id="22" idx="7"/>
              <a:endCxn id="20" idx="3"/>
            </p:cNvCxnSpPr>
            <p:nvPr/>
          </p:nvCxnSpPr>
          <p:spPr>
            <a:xfrm flipV="1">
              <a:off x="271565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1A0AC2-DD05-E843-A0F5-102561686E64}"/>
                </a:ext>
              </a:extLst>
            </p:cNvPr>
            <p:cNvCxnSpPr>
              <a:stCxn id="20" idx="5"/>
              <a:endCxn id="21" idx="1"/>
            </p:cNvCxnSpPr>
            <p:nvPr/>
          </p:nvCxnSpPr>
          <p:spPr>
            <a:xfrm>
              <a:off x="344717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BD19A0-B1F1-DE45-A749-7CD8A6D3271B}"/>
              </a:ext>
            </a:extLst>
          </p:cNvPr>
          <p:cNvGrpSpPr/>
          <p:nvPr/>
        </p:nvGrpSpPr>
        <p:grpSpPr>
          <a:xfrm>
            <a:off x="6845704" y="3003897"/>
            <a:ext cx="1828800" cy="1102010"/>
            <a:chOff x="2403454" y="3971861"/>
            <a:chExt cx="1828800" cy="110201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D31FE1-BD5A-4F48-B45A-E99483CBC818}"/>
                </a:ext>
              </a:extLst>
            </p:cNvPr>
            <p:cNvSpPr/>
            <p:nvPr/>
          </p:nvSpPr>
          <p:spPr>
            <a:xfrm>
              <a:off x="3134974" y="397186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F1265E5-A44B-634E-8B41-5583050C21CF}"/>
                </a:ext>
              </a:extLst>
            </p:cNvPr>
            <p:cNvSpPr/>
            <p:nvPr/>
          </p:nvSpPr>
          <p:spPr>
            <a:xfrm>
              <a:off x="386649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46A99AA-6B40-074F-A2EF-13B61B00CC2F}"/>
                </a:ext>
              </a:extLst>
            </p:cNvPr>
            <p:cNvSpPr/>
            <p:nvPr/>
          </p:nvSpPr>
          <p:spPr>
            <a:xfrm>
              <a:off x="2403454" y="4708111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B8BD1EA-41B1-E44A-8BE6-0D046220D7E1}"/>
                </a:ext>
              </a:extLst>
            </p:cNvPr>
            <p:cNvCxnSpPr>
              <a:stCxn id="28" idx="7"/>
              <a:endCxn id="26" idx="3"/>
            </p:cNvCxnSpPr>
            <p:nvPr/>
          </p:nvCxnSpPr>
          <p:spPr>
            <a:xfrm flipV="1">
              <a:off x="271565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67BC28-A9AE-7944-9344-CF9F6DF7A98E}"/>
                </a:ext>
              </a:extLst>
            </p:cNvPr>
            <p:cNvCxnSpPr>
              <a:stCxn id="26" idx="5"/>
              <a:endCxn id="27" idx="1"/>
            </p:cNvCxnSpPr>
            <p:nvPr/>
          </p:nvCxnSpPr>
          <p:spPr>
            <a:xfrm>
              <a:off x="3447170" y="4284057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794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1510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540-D68B-0946-B2F1-A3C20C20D9B1}"/>
              </a:ext>
            </a:extLst>
          </p:cNvPr>
          <p:cNvSpPr/>
          <p:nvPr/>
        </p:nvSpPr>
        <p:spPr>
          <a:xfrm>
            <a:off x="2209800" y="1943894"/>
            <a:ext cx="7772400" cy="411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665FFE-2547-4042-ACF6-0D43C06E7ACA}"/>
              </a:ext>
            </a:extLst>
          </p:cNvPr>
          <p:cNvGrpSpPr/>
          <p:nvPr/>
        </p:nvGrpSpPr>
        <p:grpSpPr>
          <a:xfrm>
            <a:off x="6867082" y="2114134"/>
            <a:ext cx="2913760" cy="2930810"/>
            <a:chOff x="8440040" y="2477266"/>
            <a:chExt cx="2913760" cy="29308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2A702F-D2EE-144A-9DF0-DA973A2CCBE4}"/>
                </a:ext>
              </a:extLst>
            </p:cNvPr>
            <p:cNvSpPr/>
            <p:nvPr/>
          </p:nvSpPr>
          <p:spPr>
            <a:xfrm>
              <a:off x="84400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12ACBE-B04F-2744-80DD-83FC5F3895C4}"/>
                </a:ext>
              </a:extLst>
            </p:cNvPr>
            <p:cNvSpPr/>
            <p:nvPr/>
          </p:nvSpPr>
          <p:spPr>
            <a:xfrm>
              <a:off x="917156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2582B-A739-DB4B-B53F-C136B437400E}"/>
                </a:ext>
              </a:extLst>
            </p:cNvPr>
            <p:cNvSpPr/>
            <p:nvPr/>
          </p:nvSpPr>
          <p:spPr>
            <a:xfrm>
              <a:off x="990308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5FD065-17E3-D24B-BEE9-4351D7BE9E41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875223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BFE694-D107-7F47-B0BB-D6794674DD4B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948375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D98302-83E6-0F43-A48B-09B0346523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10215276" y="4257232"/>
              <a:ext cx="82632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977DB-C83D-8E47-8A09-6D42F7EA7383}"/>
                </a:ext>
              </a:extLst>
            </p:cNvPr>
            <p:cNvSpPr/>
            <p:nvPr/>
          </p:nvSpPr>
          <p:spPr>
            <a:xfrm>
              <a:off x="1098804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A9AF1C-48A1-A949-982D-F8A4ED73D7EB}"/>
              </a:ext>
            </a:extLst>
          </p:cNvPr>
          <p:cNvGrpSpPr/>
          <p:nvPr/>
        </p:nvGrpSpPr>
        <p:grpSpPr>
          <a:xfrm>
            <a:off x="2398840" y="2114134"/>
            <a:ext cx="2926080" cy="2930810"/>
            <a:chOff x="2484120" y="2477266"/>
            <a:chExt cx="2926080" cy="29308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626DFE-4BFF-4744-B45E-BF70CC425AD8}"/>
                </a:ext>
              </a:extLst>
            </p:cNvPr>
            <p:cNvSpPr/>
            <p:nvPr/>
          </p:nvSpPr>
          <p:spPr>
            <a:xfrm>
              <a:off x="50444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DB3A19-D124-C245-B244-6377BDAD3834}"/>
                </a:ext>
              </a:extLst>
            </p:cNvPr>
            <p:cNvSpPr/>
            <p:nvPr/>
          </p:nvSpPr>
          <p:spPr>
            <a:xfrm>
              <a:off x="431292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5DAE00-7CFF-4D43-968C-E05DB4B686B4}"/>
                </a:ext>
              </a:extLst>
            </p:cNvPr>
            <p:cNvSpPr/>
            <p:nvPr/>
          </p:nvSpPr>
          <p:spPr>
            <a:xfrm>
              <a:off x="358140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195993-BBB3-0647-BB3B-DBA302409B62}"/>
                </a:ext>
              </a:extLst>
            </p:cNvPr>
            <p:cNvSpPr/>
            <p:nvPr/>
          </p:nvSpPr>
          <p:spPr>
            <a:xfrm>
              <a:off x="248412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424155-FDFA-B840-B037-EB079C9C5B03}"/>
                </a:ext>
              </a:extLst>
            </p:cNvPr>
            <p:cNvSpPr txBox="1"/>
            <p:nvPr/>
          </p:nvSpPr>
          <p:spPr>
            <a:xfrm>
              <a:off x="3538096" y="3974027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entury" panose="02040604050505020304" pitchFamily="18" charset="0"/>
                </a:rPr>
                <a:t>n-2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69239A-17C6-A94F-90B1-713CC0EED0A9}"/>
                </a:ext>
              </a:extLst>
            </p:cNvPr>
            <p:cNvSpPr txBox="1"/>
            <p:nvPr/>
          </p:nvSpPr>
          <p:spPr>
            <a:xfrm>
              <a:off x="4269616" y="3242508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entury" panose="02040604050505020304" pitchFamily="18" charset="0"/>
                </a:rPr>
                <a:t>n-1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49E500-3183-AC46-84BA-475950B8E390}"/>
                </a:ext>
              </a:extLst>
            </p:cNvPr>
            <p:cNvCxnSpPr>
              <a:stCxn id="14" idx="3"/>
              <a:endCxn id="15" idx="7"/>
            </p:cNvCxnSpPr>
            <p:nvPr/>
          </p:nvCxnSpPr>
          <p:spPr>
            <a:xfrm flipH="1">
              <a:off x="462511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CA3008-1815-9B4D-9696-60B34954D793}"/>
                </a:ext>
              </a:extLst>
            </p:cNvPr>
            <p:cNvCxnSpPr>
              <a:stCxn id="15" idx="3"/>
              <a:endCxn id="16" idx="7"/>
            </p:cNvCxnSpPr>
            <p:nvPr/>
          </p:nvCxnSpPr>
          <p:spPr>
            <a:xfrm flipH="1">
              <a:off x="389359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DCE9A8-9B76-3E42-9E71-3FD0052FA327}"/>
                </a:ext>
              </a:extLst>
            </p:cNvPr>
            <p:cNvCxnSpPr>
              <a:stCxn id="16" idx="3"/>
              <a:endCxn id="17" idx="7"/>
            </p:cNvCxnSpPr>
            <p:nvPr/>
          </p:nvCxnSpPr>
          <p:spPr>
            <a:xfrm flipH="1">
              <a:off x="2796316" y="4257232"/>
              <a:ext cx="83864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BE380A-126A-6D4E-B4D0-05B9535361BB}"/>
              </a:ext>
            </a:extLst>
          </p:cNvPr>
          <p:cNvSpPr txBox="1"/>
          <p:nvPr/>
        </p:nvSpPr>
        <p:spPr>
          <a:xfrm>
            <a:off x="3566217" y="5205515"/>
            <a:ext cx="1236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fa-IR" sz="2000" dirty="0">
                <a:latin typeface="Century" panose="02040604050505020304" pitchFamily="18" charset="0"/>
                <a:cs typeface="IRRoya" panose="02000503000000020002" pitchFamily="2" charset="-78"/>
              </a:rPr>
              <a:t>مرتب و نزولی</a:t>
            </a:r>
            <a:endParaRPr lang="en-US" sz="2000" dirty="0">
              <a:latin typeface="Century" panose="02040604050505020304" pitchFamily="18" charset="0"/>
              <a:cs typeface="IRRoya" panose="02000503000000020002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B6AE-1C1B-6744-B38D-797EE0B788DA}"/>
              </a:ext>
            </a:extLst>
          </p:cNvPr>
          <p:cNvSpPr txBox="1"/>
          <p:nvPr/>
        </p:nvSpPr>
        <p:spPr>
          <a:xfrm>
            <a:off x="7245255" y="5205515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ورودی:</a:t>
            </a:r>
          </a:p>
          <a:p>
            <a:pPr algn="ctr"/>
            <a:r>
              <a:rPr lang="fa-IR" sz="2000" dirty="0">
                <a:latin typeface="Century" panose="02040604050505020304" pitchFamily="18" charset="0"/>
                <a:cs typeface="IRRoya" panose="02000503000000020002" pitchFamily="2" charset="-78"/>
              </a:rPr>
              <a:t>مرتب و صعودی</a:t>
            </a:r>
            <a:endParaRPr lang="en-US" sz="2000" dirty="0">
              <a:latin typeface="Century" panose="02040604050505020304" pitchFamily="18" charset="0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9047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بدترین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مرتب یا معکوس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طور مرتب (نزولی یا صعودی) در درخت قرار گیرند، درخت به چپ یا راست اریب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131540-D68B-0946-B2F1-A3C20C20D9B1}"/>
              </a:ext>
            </a:extLst>
          </p:cNvPr>
          <p:cNvSpPr/>
          <p:nvPr/>
        </p:nvSpPr>
        <p:spPr>
          <a:xfrm>
            <a:off x="2209800" y="1943894"/>
            <a:ext cx="7772400" cy="411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665FFE-2547-4042-ACF6-0D43C06E7ACA}"/>
              </a:ext>
            </a:extLst>
          </p:cNvPr>
          <p:cNvGrpSpPr/>
          <p:nvPr/>
        </p:nvGrpSpPr>
        <p:grpSpPr>
          <a:xfrm>
            <a:off x="2403988" y="2535889"/>
            <a:ext cx="2913760" cy="2930810"/>
            <a:chOff x="8440040" y="2477266"/>
            <a:chExt cx="2913760" cy="29308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2A702F-D2EE-144A-9DF0-DA973A2CCBE4}"/>
                </a:ext>
              </a:extLst>
            </p:cNvPr>
            <p:cNvSpPr/>
            <p:nvPr/>
          </p:nvSpPr>
          <p:spPr>
            <a:xfrm>
              <a:off x="8440040" y="247726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1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C12ACBE-B04F-2744-80DD-83FC5F3895C4}"/>
                </a:ext>
              </a:extLst>
            </p:cNvPr>
            <p:cNvSpPr/>
            <p:nvPr/>
          </p:nvSpPr>
          <p:spPr>
            <a:xfrm>
              <a:off x="9171560" y="32135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2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2582B-A739-DB4B-B53F-C136B437400E}"/>
                </a:ext>
              </a:extLst>
            </p:cNvPr>
            <p:cNvSpPr/>
            <p:nvPr/>
          </p:nvSpPr>
          <p:spPr>
            <a:xfrm>
              <a:off x="9903080" y="394503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3</a:t>
              </a:r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E5FD065-17E3-D24B-BEE9-4351D7BE9E41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8752236" y="2789462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BFE694-D107-7F47-B0BB-D6794674DD4B}"/>
                </a:ext>
              </a:extLst>
            </p:cNvPr>
            <p:cNvCxnSpPr>
              <a:stCxn id="7" idx="5"/>
              <a:endCxn id="8" idx="1"/>
            </p:cNvCxnSpPr>
            <p:nvPr/>
          </p:nvCxnSpPr>
          <p:spPr>
            <a:xfrm>
              <a:off x="9483756" y="3525712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D98302-83E6-0F43-A48B-09B034652302}"/>
                </a:ext>
              </a:extLst>
            </p:cNvPr>
            <p:cNvCxnSpPr>
              <a:cxnSpLocks/>
              <a:stCxn id="8" idx="5"/>
              <a:endCxn id="12" idx="1"/>
            </p:cNvCxnSpPr>
            <p:nvPr/>
          </p:nvCxnSpPr>
          <p:spPr>
            <a:xfrm>
              <a:off x="10215276" y="4257232"/>
              <a:ext cx="826328" cy="83864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977DB-C83D-8E47-8A09-6D42F7EA7383}"/>
                </a:ext>
              </a:extLst>
            </p:cNvPr>
            <p:cNvSpPr/>
            <p:nvPr/>
          </p:nvSpPr>
          <p:spPr>
            <a:xfrm>
              <a:off x="10988040" y="5042316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r>
                <a:rPr lang="en-US" sz="1400" dirty="0">
                  <a:latin typeface="Century" panose="02040604050505020304" pitchFamily="18" charset="0"/>
                </a:rPr>
                <a:t>n</a:t>
              </a:r>
              <a:endParaRPr lang="en-US" dirty="0">
                <a:latin typeface="Century" panose="020406040505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57506B67-53E3-C24F-9C1B-EB65EB0C2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42204"/>
                  </p:ext>
                </p:extLst>
              </p:nvPr>
            </p:nvGraphicFramePr>
            <p:xfrm>
              <a:off x="6231117" y="1991979"/>
              <a:ext cx="374904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4046811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07439003"/>
                        </a:ext>
                      </a:extLst>
                    </a:gridCol>
                    <a:gridCol w="2011680">
                      <a:extLst>
                        <a:ext uri="{9D8B030D-6E8A-4147-A177-3AD203B41FA5}">
                          <a16:colId xmlns:a16="http://schemas.microsoft.com/office/drawing/2014/main" val="40636643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مقایسه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441880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4193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820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153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…</a:t>
                          </a:r>
                        </a:p>
                      </a:txBody>
                      <a:tcPr vert="vert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4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n-1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3080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57506B67-53E3-C24F-9C1B-EB65EB0C2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442204"/>
                  </p:ext>
                </p:extLst>
              </p:nvPr>
            </p:nvGraphicFramePr>
            <p:xfrm>
              <a:off x="6231117" y="1991979"/>
              <a:ext cx="374904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40468119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507439003"/>
                        </a:ext>
                      </a:extLst>
                    </a:gridCol>
                    <a:gridCol w="2011680">
                      <a:extLst>
                        <a:ext uri="{9D8B030D-6E8A-4147-A177-3AD203B41FA5}">
                          <a16:colId xmlns:a16="http://schemas.microsoft.com/office/drawing/2014/main" val="40636643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تعداد مقایسه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6164" r="-6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41880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0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474193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26820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2153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…</a:t>
                          </a:r>
                        </a:p>
                      </a:txBody>
                      <a:tcPr vert="vert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6984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entury" panose="02040604050505020304" pitchFamily="18" charset="0"/>
                            </a:rPr>
                            <a:t>n-1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Century" panose="020406040505050203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marL="0" algn="r" defTabSz="914400" rtl="1" eaLnBrk="1" latinLnBrk="0" hangingPunct="1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308061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98B4B3-32E5-A343-B37E-E0BCAC8B527B}"/>
              </a:ext>
            </a:extLst>
          </p:cNvPr>
          <p:cNvCxnSpPr/>
          <p:nvPr/>
        </p:nvCxnSpPr>
        <p:spPr>
          <a:xfrm>
            <a:off x="5619356" y="5283819"/>
            <a:ext cx="6241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2FF489-83E7-B44D-925C-C5D9ACBF2581}"/>
              </a:ext>
            </a:extLst>
          </p:cNvPr>
          <p:cNvCxnSpPr>
            <a:cxnSpLocks/>
          </p:cNvCxnSpPr>
          <p:nvPr/>
        </p:nvCxnSpPr>
        <p:spPr>
          <a:xfrm>
            <a:off x="4585197" y="4057223"/>
            <a:ext cx="164592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68BD43-59B4-3C4C-8C17-5F6C767C0C11}"/>
              </a:ext>
            </a:extLst>
          </p:cNvPr>
          <p:cNvCxnSpPr>
            <a:cxnSpLocks/>
          </p:cNvCxnSpPr>
          <p:nvPr/>
        </p:nvCxnSpPr>
        <p:spPr>
          <a:xfrm>
            <a:off x="3785106" y="3442138"/>
            <a:ext cx="246888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023B-69D2-1D4F-AC5D-16CE055E44F4}"/>
              </a:ext>
            </a:extLst>
          </p:cNvPr>
          <p:cNvCxnSpPr>
            <a:cxnSpLocks/>
          </p:cNvCxnSpPr>
          <p:nvPr/>
        </p:nvCxnSpPr>
        <p:spPr>
          <a:xfrm>
            <a:off x="3135508" y="2739571"/>
            <a:ext cx="310794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DF5B00-2B3B-F443-B458-2A59C1DCC9CA}"/>
              </a:ext>
            </a:extLst>
          </p:cNvPr>
          <p:cNvCxnSpPr/>
          <p:nvPr/>
        </p:nvCxnSpPr>
        <p:spPr>
          <a:xfrm>
            <a:off x="7357241" y="3820779"/>
            <a:ext cx="54653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29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بهترین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نامرتب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صورت ارتفاع درخت کمتر از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 و مقدار آن وابسته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ورودی‌است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پر تشکیل دهد و آنگاه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h=O(log 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بود.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571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وضعیت‌های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ورودی ها و عمق درخت جستجو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ترتیب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 باشد، ممکن است درختان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متفاوتی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یکسانی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شود؛ بنابراین عمق درخت جستجو (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همواره وابسته به نحوه ورود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بوده و تعیین کننده زمان اجرای اکثر عملیات در این درخت می باشد.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بهترین حالت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ورودی نامرتب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صورت ارتفاع درخت کمتر از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شد و مقدار آن وابسته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ورودی‌است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پر تشکیل دهد و آنگاه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h=O(log 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خواهد بود.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3" name="Picture 1" descr="page38image38219136">
            <a:extLst>
              <a:ext uri="{FF2B5EF4-FFF2-40B4-BE49-F238E27FC236}">
                <a16:creationId xmlns:a16="http://schemas.microsoft.com/office/drawing/2014/main" id="{832E3D4D-9589-A643-8B2C-C73885BE6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7" t="35402" r="11811" b="4215"/>
          <a:stretch/>
        </p:blipFill>
        <p:spPr bwMode="auto">
          <a:xfrm>
            <a:off x="1844039" y="2097574"/>
            <a:ext cx="8503920" cy="380743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9FDBB-1E20-914A-B212-1D18EB3DBBBA}"/>
              </a:ext>
            </a:extLst>
          </p:cNvPr>
          <p:cNvSpPr txBox="1"/>
          <p:nvPr/>
        </p:nvSpPr>
        <p:spPr>
          <a:xfrm>
            <a:off x="4774964" y="5535681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درج ۲۵۵ عنصر به صورت تصادفی</a:t>
            </a:r>
          </a:p>
        </p:txBody>
      </p:sp>
    </p:spTree>
    <p:extLst>
      <p:ext uri="{BB962C8B-B14F-4D97-AF65-F5344CB8AC3E}">
        <p14:creationId xmlns:p14="http://schemas.microsoft.com/office/powerpoint/2010/main" val="2693407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مقادیر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کلید‌شان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کوچک به بزرگ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76307-12E9-FA46-802F-6D8F3105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80" y="2976563"/>
            <a:ext cx="512064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8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روش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عناصر داده شده یک 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کن؛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حاصل را به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کن.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3642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مرتب‌سازی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روش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عناصر داده شده یک 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کن؛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حاصل را به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کن.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E468B-E59B-5845-8CC4-10A54D8D6EFA}"/>
              </a:ext>
            </a:extLst>
          </p:cNvPr>
          <p:cNvSpPr/>
          <p:nvPr/>
        </p:nvSpPr>
        <p:spPr>
          <a:xfrm>
            <a:off x="838200" y="1825625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" pitchFamily="2" charset="0"/>
              </a:rPr>
              <a:t>15, 50, 35, 5, 40, 10, 30, 20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62F1F-5E33-FA4F-BF50-1E9AC1D17B37}"/>
              </a:ext>
            </a:extLst>
          </p:cNvPr>
          <p:cNvSpPr/>
          <p:nvPr/>
        </p:nvSpPr>
        <p:spPr>
          <a:xfrm>
            <a:off x="6947345" y="4269765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5, 10, 15, 20, 30, 35, 40, 50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6942B-1B4A-4E42-ACCD-4CC1EC12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42" y="3087630"/>
            <a:ext cx="4148328" cy="2743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9EB21-0165-264C-A0D3-3132DA119234}"/>
              </a:ext>
            </a:extLst>
          </p:cNvPr>
          <p:cNvCxnSpPr/>
          <p:nvPr/>
        </p:nvCxnSpPr>
        <p:spPr>
          <a:xfrm>
            <a:off x="2998406" y="2175641"/>
            <a:ext cx="0" cy="7770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16C25F-590E-D94D-A7EB-4CA81C1F137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072570" y="4454431"/>
            <a:ext cx="1874775" cy="479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46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حذف یک گره با کلید دلخواه از درخت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BST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بصورت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عمل می کنیم: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 در درخت برای یافتن موقعیت گره (در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)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گره مورد نظر در صورت موفقیت عملیات جستجو از موقعیت مشخص شده ( در زمان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گره ممکن است بدون فرزند، تک فرزندی یا دو فرزندی باشد و روش حذف یک گره وابسته به تعداد فرزندان آن است.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بنابر‌این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زمان اجرای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حذف یک کلید دلخواه از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1981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جستجو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جستجوی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ممکن است تهی باشد. اگر درخت تهی نباشد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دارای خصوصیات زیر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خواهد بود: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هر گره دارای کلید یکتا و منحصر به فرد بوده و دو عنصر نباید دارای کلید یکسان باشند.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کلیدهای واقع در زیر درخت چپ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کلیدهای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مقدار کلید واقع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باشد.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چپ و راست خود نیز درختان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36F435-EF3C-1348-9C8E-74612939B2B7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entury" panose="020406040505050203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Binary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9E72D-32E8-0F40-B6C5-CB6E41905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93" y="1930178"/>
            <a:ext cx="7520813" cy="4142232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9998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اول: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برگ است.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حالت بسیار ساده است، کافیست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تهی کنیم.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4CA47-2EE6-3A4C-A7BD-87F92BCB6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886" y="3429000"/>
            <a:ext cx="2952871" cy="274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2F3E95-A33C-164F-9E5C-5D5E0D1369A9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327114" y="4800600"/>
            <a:ext cx="1537772" cy="476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F46135-460B-CC43-A4C8-89256A789A3A}"/>
              </a:ext>
            </a:extLst>
          </p:cNvPr>
          <p:cNvSpPr txBox="1"/>
          <p:nvPr/>
        </p:nvSpPr>
        <p:spPr>
          <a:xfrm>
            <a:off x="5498658" y="443126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برگ ۱۹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0753B1-914C-9F46-A61F-3A9036D9053A}"/>
              </a:ext>
            </a:extLst>
          </p:cNvPr>
          <p:cNvGrpSpPr/>
          <p:nvPr/>
        </p:nvGrpSpPr>
        <p:grpSpPr>
          <a:xfrm>
            <a:off x="2374243" y="3433763"/>
            <a:ext cx="2952871" cy="2743200"/>
            <a:chOff x="2374243" y="3433763"/>
            <a:chExt cx="2952871" cy="2743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FE4C37-24D8-2642-A3C8-B2C67DDC1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4243" y="3433763"/>
              <a:ext cx="2952871" cy="2743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DEBA36-B1E3-B642-A2C1-B210900D6D84}"/>
                </a:ext>
              </a:extLst>
            </p:cNvPr>
            <p:cNvSpPr/>
            <p:nvPr/>
          </p:nvSpPr>
          <p:spPr>
            <a:xfrm rot="18594347">
              <a:off x="2526396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A510FB-4198-1046-84CD-8DF396E8E70B}"/>
              </a:ext>
            </a:extLst>
          </p:cNvPr>
          <p:cNvGrpSpPr/>
          <p:nvPr/>
        </p:nvGrpSpPr>
        <p:grpSpPr>
          <a:xfrm>
            <a:off x="7260479" y="5342261"/>
            <a:ext cx="1021259" cy="817912"/>
            <a:chOff x="7260479" y="5342261"/>
            <a:chExt cx="1021259" cy="817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03A0CE-EAD4-BC4E-8036-080EAB3A8C23}"/>
                </a:ext>
              </a:extLst>
            </p:cNvPr>
            <p:cNvSpPr/>
            <p:nvPr/>
          </p:nvSpPr>
          <p:spPr>
            <a:xfrm rot="18594347">
              <a:off x="7019569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545C5E-DFEE-734A-B780-EC690CD81E14}"/>
                </a:ext>
              </a:extLst>
            </p:cNvPr>
            <p:cNvSpPr/>
            <p:nvPr/>
          </p:nvSpPr>
          <p:spPr>
            <a:xfrm rot="2714288">
              <a:off x="7673942" y="5552376"/>
              <a:ext cx="817912" cy="3976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636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دوم: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تک‌فرزندی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حالت هم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فرزند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تغییر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46135-460B-CC43-A4C8-89256A789A3A}"/>
              </a:ext>
            </a:extLst>
          </p:cNvPr>
          <p:cNvSpPr txBox="1"/>
          <p:nvPr/>
        </p:nvSpPr>
        <p:spPr>
          <a:xfrm>
            <a:off x="5091558" y="4339828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گره تک فرزندی ۲۵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AD279C-72DA-044C-927A-49DC5BCA304F}"/>
              </a:ext>
            </a:extLst>
          </p:cNvPr>
          <p:cNvGrpSpPr/>
          <p:nvPr/>
        </p:nvGrpSpPr>
        <p:grpSpPr>
          <a:xfrm>
            <a:off x="7534819" y="3429000"/>
            <a:ext cx="2952871" cy="2743200"/>
            <a:chOff x="2374243" y="3433763"/>
            <a:chExt cx="2952871" cy="27432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9E05A81-DD9F-664D-931F-9CC9F756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4243" y="3433763"/>
              <a:ext cx="2952871" cy="27432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3D122E-14F3-2541-8C3B-05D12D058A8F}"/>
                </a:ext>
              </a:extLst>
            </p:cNvPr>
            <p:cNvSpPr/>
            <p:nvPr/>
          </p:nvSpPr>
          <p:spPr>
            <a:xfrm rot="18594347">
              <a:off x="2526396" y="5628616"/>
              <a:ext cx="666446" cy="184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EC7B42-55B1-964B-9129-F75FDD7B990F}"/>
              </a:ext>
            </a:extLst>
          </p:cNvPr>
          <p:cNvGrpSpPr/>
          <p:nvPr/>
        </p:nvGrpSpPr>
        <p:grpSpPr>
          <a:xfrm>
            <a:off x="1557117" y="3246120"/>
            <a:ext cx="3100063" cy="2926080"/>
            <a:chOff x="1557117" y="3246120"/>
            <a:chExt cx="3100063" cy="29260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CDF875-46E8-5F4A-92B5-C6937EE3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117" y="3246120"/>
              <a:ext cx="3100063" cy="292608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7494F1-424F-EA4D-A6B4-B8C23C628289}"/>
                </a:ext>
              </a:extLst>
            </p:cNvPr>
            <p:cNvSpPr/>
            <p:nvPr/>
          </p:nvSpPr>
          <p:spPr>
            <a:xfrm rot="18871561">
              <a:off x="1680634" y="5676055"/>
              <a:ext cx="599406" cy="184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77B4D-3B69-AD41-804D-16E4C0B1203D}"/>
                </a:ext>
              </a:extLst>
            </p:cNvPr>
            <p:cNvSpPr/>
            <p:nvPr/>
          </p:nvSpPr>
          <p:spPr>
            <a:xfrm rot="2720975">
              <a:off x="3167849" y="4784731"/>
              <a:ext cx="599406" cy="184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7FA814-56AD-8349-A878-DE473A340C5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657180" y="4665822"/>
            <a:ext cx="287763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Arc 26">
            <a:extLst>
              <a:ext uri="{FF2B5EF4-FFF2-40B4-BE49-F238E27FC236}">
                <a16:creationId xmlns:a16="http://schemas.microsoft.com/office/drawing/2014/main" id="{6A516109-F5D3-1049-B8DA-068E47360DFB}"/>
              </a:ext>
            </a:extLst>
          </p:cNvPr>
          <p:cNvSpPr/>
          <p:nvPr/>
        </p:nvSpPr>
        <p:spPr>
          <a:xfrm rot="5400000">
            <a:off x="2465984" y="4319124"/>
            <a:ext cx="731520" cy="731520"/>
          </a:xfrm>
          <a:prstGeom prst="arc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CED982-BAEB-AE45-B1E7-AF9D273C507F}"/>
              </a:ext>
            </a:extLst>
          </p:cNvPr>
          <p:cNvSpPr txBox="1"/>
          <p:nvPr/>
        </p:nvSpPr>
        <p:spPr>
          <a:xfrm>
            <a:off x="2971882" y="44013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╳</a:t>
            </a:r>
          </a:p>
        </p:txBody>
      </p:sp>
    </p:spTree>
    <p:extLst>
      <p:ext uri="{BB962C8B-B14F-4D97-AF65-F5344CB8AC3E}">
        <p14:creationId xmlns:p14="http://schemas.microsoft.com/office/powerpoint/2010/main" val="1703888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حالت سوم: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دو‌فرزندی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حالت سوم، که در آن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فرزنددارد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پیدا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می‌کنيم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Century" panose="02040604050505020304" pitchFamily="18" charset="0"/>
                <a:cs typeface="IRMitra" panose="02000506000000020002" pitchFamily="2" charset="-78"/>
              </a:rPr>
              <a:t>InOrder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بعد یا قبل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می‌گیرد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در واقع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گره کمینه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راست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بیشنیه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 چپ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این دو گره مورد نظر ما هستند؛ به دلخواه یکی از آنها را با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x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 جایگزین </a:t>
            </a:r>
            <a:r>
              <a:rPr lang="fa-IR" dirty="0" err="1">
                <a:latin typeface="Century" panose="02040604050505020304" pitchFamily="18" charset="0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Century" panose="02040604050505020304" pitchFamily="18" charset="0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B68CE-98AB-F041-A279-9D393FA6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9443"/>
            <a:ext cx="4305250" cy="30175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B1EE04-690D-7847-BF51-0E4016A215C8}"/>
              </a:ext>
            </a:extLst>
          </p:cNvPr>
          <p:cNvSpPr>
            <a:spLocks noChangeAspect="1"/>
          </p:cNvSpPr>
          <p:nvPr/>
        </p:nvSpPr>
        <p:spPr>
          <a:xfrm>
            <a:off x="979145" y="4165283"/>
            <a:ext cx="2011680" cy="201168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05BD10-0133-FA43-99D2-08363EDBC16A}"/>
              </a:ext>
            </a:extLst>
          </p:cNvPr>
          <p:cNvSpPr>
            <a:spLocks noChangeAspect="1"/>
          </p:cNvSpPr>
          <p:nvPr/>
        </p:nvSpPr>
        <p:spPr>
          <a:xfrm>
            <a:off x="2990825" y="4165283"/>
            <a:ext cx="2011680" cy="201168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7FBAB0-338C-1745-B8D0-23E09DE159E0}"/>
              </a:ext>
            </a:extLst>
          </p:cNvPr>
          <p:cNvCxnSpPr/>
          <p:nvPr/>
        </p:nvCxnSpPr>
        <p:spPr>
          <a:xfrm flipH="1">
            <a:off x="3131770" y="4456386"/>
            <a:ext cx="1097280" cy="109728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CA6947-7408-8E4B-8A27-89F83BB4B471}"/>
              </a:ext>
            </a:extLst>
          </p:cNvPr>
          <p:cNvCxnSpPr>
            <a:cxnSpLocks/>
          </p:cNvCxnSpPr>
          <p:nvPr/>
        </p:nvCxnSpPr>
        <p:spPr>
          <a:xfrm>
            <a:off x="1752600" y="4456386"/>
            <a:ext cx="1097280" cy="109728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C13B6B2-1C4C-4346-9DD2-91665BB8A4BE}"/>
              </a:ext>
            </a:extLst>
          </p:cNvPr>
          <p:cNvSpPr>
            <a:spLocks noChangeAspect="1"/>
          </p:cNvSpPr>
          <p:nvPr/>
        </p:nvSpPr>
        <p:spPr>
          <a:xfrm>
            <a:off x="2649818" y="5688603"/>
            <a:ext cx="274320" cy="27432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AC9743-7591-EA4C-9954-EB7D6977412D}"/>
              </a:ext>
            </a:extLst>
          </p:cNvPr>
          <p:cNvSpPr>
            <a:spLocks noChangeAspect="1"/>
          </p:cNvSpPr>
          <p:nvPr/>
        </p:nvSpPr>
        <p:spPr>
          <a:xfrm>
            <a:off x="3088045" y="5688603"/>
            <a:ext cx="274320" cy="274320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69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FB70A36-B3E6-8D40-9B97-E34385295292}"/>
              </a:ext>
            </a:extLst>
          </p:cNvPr>
          <p:cNvSpPr txBox="1"/>
          <p:nvPr/>
        </p:nvSpPr>
        <p:spPr>
          <a:xfrm>
            <a:off x="3682274" y="3087817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حذف گره دو فرزندی ۳۰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روش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B68CE-98AB-F041-A279-9D393FA6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2050"/>
            <a:ext cx="2844074" cy="1993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B1F38-C43D-464B-B57C-15FFFC5B1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52" y="1435100"/>
            <a:ext cx="28448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E755C-12B1-5442-8982-03A597532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52" y="3940810"/>
            <a:ext cx="2844800" cy="19939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49CEB2-E11C-654C-BDAC-917C8BA5FA11}"/>
              </a:ext>
            </a:extLst>
          </p:cNvPr>
          <p:cNvCxnSpPr>
            <a:cxnSpLocks/>
          </p:cNvCxnSpPr>
          <p:nvPr/>
        </p:nvCxnSpPr>
        <p:spPr>
          <a:xfrm flipH="1" flipV="1">
            <a:off x="2298649" y="2743200"/>
            <a:ext cx="97710" cy="13663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E9CC1C-B611-464B-B730-FDE934D27CE3}"/>
              </a:ext>
            </a:extLst>
          </p:cNvPr>
          <p:cNvCxnSpPr>
            <a:cxnSpLocks/>
          </p:cNvCxnSpPr>
          <p:nvPr/>
        </p:nvCxnSpPr>
        <p:spPr>
          <a:xfrm flipV="1">
            <a:off x="2159653" y="2743201"/>
            <a:ext cx="100584" cy="13663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A4D111-D684-4C41-BC1B-6633CA9C4B4F}"/>
              </a:ext>
            </a:extLst>
          </p:cNvPr>
          <p:cNvSpPr txBox="1"/>
          <p:nvPr/>
        </p:nvSpPr>
        <p:spPr>
          <a:xfrm>
            <a:off x="2078136" y="24570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╳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30343-818D-8542-B44B-880120B18D84}"/>
              </a:ext>
            </a:extLst>
          </p:cNvPr>
          <p:cNvSpPr/>
          <p:nvPr/>
        </p:nvSpPr>
        <p:spPr>
          <a:xfrm rot="18763345">
            <a:off x="8131671" y="2857449"/>
            <a:ext cx="209363" cy="504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6B6750-7EBD-6945-B456-AF760604E51A}"/>
              </a:ext>
            </a:extLst>
          </p:cNvPr>
          <p:cNvSpPr/>
          <p:nvPr/>
        </p:nvSpPr>
        <p:spPr>
          <a:xfrm rot="2705453">
            <a:off x="8618801" y="5365590"/>
            <a:ext cx="209363" cy="504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E9EADB-1A41-3744-89D4-7D1B9E6DDC97}"/>
              </a:ext>
            </a:extLst>
          </p:cNvPr>
          <p:cNvCxnSpPr>
            <a:stCxn id="5" idx="3"/>
          </p:cNvCxnSpPr>
          <p:nvPr/>
        </p:nvCxnSpPr>
        <p:spPr>
          <a:xfrm flipV="1">
            <a:off x="3682274" y="3426372"/>
            <a:ext cx="1897911" cy="237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65007CE-0301-0B48-AF9E-DAE872EB579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603350" y="2432050"/>
            <a:ext cx="1445202" cy="994321"/>
          </a:xfrm>
          <a:prstGeom prst="bentConnector3">
            <a:avLst>
              <a:gd name="adj1" fmla="val -12899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748A89E-FE5E-394B-8D17-520B80F8A747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5570257" y="3459465"/>
            <a:ext cx="1511388" cy="1445202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B44ACF-843D-DB41-9B67-C503D603AE56}"/>
              </a:ext>
            </a:extLst>
          </p:cNvPr>
          <p:cNvSpPr txBox="1"/>
          <p:nvPr/>
        </p:nvSpPr>
        <p:spPr>
          <a:xfrm>
            <a:off x="5601962" y="4609926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جایگزین شدن ۴۲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B23303-7E89-5B4E-BB10-0A69F8C59A5E}"/>
              </a:ext>
            </a:extLst>
          </p:cNvPr>
          <p:cNvSpPr txBox="1"/>
          <p:nvPr/>
        </p:nvSpPr>
        <p:spPr>
          <a:xfrm>
            <a:off x="5601960" y="2060089"/>
            <a:ext cx="143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جایگزین شدن ۲۸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263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ترتیب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ترتیب حذف دو کلید متفاوت از درخت تغییر کند، ممکن است که درخت های متفاوت یا یکسان ایجاد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B1005-FA9A-1046-B130-D7443E6CB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648" y="2976563"/>
            <a:ext cx="570470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ترتیب حذف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ترتیب حذف دو کلید متفاوت از درخت تغییر کند، ممکن است که درخت های متفاوت یا یکسان ایجاد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43F71-82B8-D74E-A23F-A868984E4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77" y="2976563"/>
            <a:ext cx="63120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76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7441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/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914400" eaLnBrk="1" latinLnBrk="0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blipFill>
                <a:blip r:embed="rId2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6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/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914400" eaLnBrk="1" latinLnBrk="0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3+1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39C9F3-7080-3640-9554-0D97D56D4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7021"/>
                <a:ext cx="5408656" cy="1103957"/>
              </a:xfrm>
              <a:prstGeom prst="rect">
                <a:avLst/>
              </a:prstGeom>
              <a:blipFill>
                <a:blip r:embed="rId2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306BF02-49BA-8F44-B8FB-EEA0AA21F770}"/>
              </a:ext>
            </a:extLst>
          </p:cNvPr>
          <p:cNvGrpSpPr/>
          <p:nvPr/>
        </p:nvGrpSpPr>
        <p:grpSpPr>
          <a:xfrm>
            <a:off x="838200" y="4805363"/>
            <a:ext cx="7477914" cy="1371600"/>
            <a:chOff x="969475" y="2198406"/>
            <a:chExt cx="7477914" cy="1371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DC24C3-5384-B449-A769-962F237616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6328" y="2198406"/>
              <a:ext cx="1368062" cy="1371600"/>
              <a:chOff x="2952094" y="1402081"/>
              <a:chExt cx="1828800" cy="183353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C611002-3213-D540-847A-48E737598CE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3BC834-1926-C843-B0DF-05C6C8B007AD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1EF8C73-D4AA-9F4F-BD63-153444F1AA8B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8162A3-3C8C-944F-A94E-2481E28354B1}"/>
                  </a:ext>
                </a:extLst>
              </p:cNvPr>
              <p:cNvCxnSpPr>
                <a:stCxn id="31" idx="5"/>
                <a:endCxn id="3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06CBD73-0E42-B34A-8A8A-EE8E82E89CBE}"/>
                  </a:ext>
                </a:extLst>
              </p:cNvPr>
              <p:cNvCxnSpPr>
                <a:stCxn id="32" idx="5"/>
                <a:endCxn id="3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8FFE8C-DF84-6247-AFF2-9AE6CFFB3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6552" y="2198406"/>
              <a:ext cx="820837" cy="1371600"/>
              <a:chOff x="8370047" y="2504091"/>
              <a:chExt cx="1097280" cy="18335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624298-91D0-A94E-B601-3EC83BB5FE1A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E393A9D-A60D-F146-AE09-C04DBDB2059F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B43FAA-4178-D047-B057-03A83C8BC6AD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D55E2BD-3398-1D42-AF67-F4FBEE4ADAB7}"/>
                  </a:ext>
                </a:extLst>
              </p:cNvPr>
              <p:cNvCxnSpPr>
                <a:stCxn id="26" idx="5"/>
                <a:endCxn id="2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B6905F-04D6-C24B-8447-777E5D329538}"/>
                  </a:ext>
                </a:extLst>
              </p:cNvPr>
              <p:cNvCxnSpPr>
                <a:stCxn id="27" idx="3"/>
                <a:endCxn id="2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60B2D6-FD65-B14C-906B-F15358BEA5F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751847" y="2198406"/>
              <a:ext cx="1368062" cy="1371600"/>
              <a:chOff x="2952094" y="1402081"/>
              <a:chExt cx="1828800" cy="183353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D6A4684-A1B2-0C4E-B9F9-5364C96C073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D7BAD-8743-6E48-ACBF-236DC9439F51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7F31521-63B1-E34A-BD5F-5664B65D2BF5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5C4850-59D6-C344-8518-BCA7F8ABA45B}"/>
                  </a:ext>
                </a:extLst>
              </p:cNvPr>
              <p:cNvCxnSpPr>
                <a:stCxn id="21" idx="5"/>
                <a:endCxn id="2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BB9696E-E21E-8849-99C8-1869561BD89C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37C7E-30DC-2E46-A725-4B580FBF730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28335" y="2198406"/>
              <a:ext cx="820837" cy="1371600"/>
              <a:chOff x="8370047" y="2504091"/>
              <a:chExt cx="1097280" cy="1833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FDE999-AC52-F946-9265-7EC9FAC9A110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1D8741F-8A73-8540-AEE1-941D192E0540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798101-321A-A147-8382-7D09FB788751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A783A1-6D4C-4440-91E3-B2338C2791B0}"/>
                  </a:ext>
                </a:extLst>
              </p:cNvPr>
              <p:cNvCxnSpPr>
                <a:stCxn id="16" idx="5"/>
                <a:endCxn id="1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C7AD8-F1C2-514D-81A7-1FC3304B5FDA}"/>
                  </a:ext>
                </a:extLst>
              </p:cNvPr>
              <p:cNvCxnSpPr>
                <a:stCxn id="17" idx="3"/>
                <a:endCxn id="1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B9B2F6-67CA-C749-9150-61948635D5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475" y="2470952"/>
              <a:ext cx="1371600" cy="826508"/>
              <a:chOff x="2403454" y="3971861"/>
              <a:chExt cx="1828800" cy="110201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C41386-050D-A745-95B6-A5671D291114}"/>
                  </a:ext>
                </a:extLst>
              </p:cNvPr>
              <p:cNvSpPr/>
              <p:nvPr/>
            </p:nvSpPr>
            <p:spPr>
              <a:xfrm>
                <a:off x="3134974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2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0FCECD-C011-F845-8961-3F59B25F418E}"/>
                  </a:ext>
                </a:extLst>
              </p:cNvPr>
              <p:cNvSpPr/>
              <p:nvPr/>
            </p:nvSpPr>
            <p:spPr>
              <a:xfrm>
                <a:off x="386649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3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0139E3-36CB-8947-84FD-44358647A25A}"/>
                  </a:ext>
                </a:extLst>
              </p:cNvPr>
              <p:cNvSpPr/>
              <p:nvPr/>
            </p:nvSpPr>
            <p:spPr>
              <a:xfrm>
                <a:off x="240345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sz="1400" dirty="0">
                    <a:latin typeface="Century" panose="02040604050505020304" pitchFamily="18" charset="0"/>
                  </a:rPr>
                  <a:t>1</a:t>
                </a:r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A75DDC9-D62B-DD47-816E-64FD4137F623}"/>
                  </a:ext>
                </a:extLst>
              </p:cNvPr>
              <p:cNvCxnSpPr>
                <a:stCxn id="13" idx="7"/>
                <a:endCxn id="11" idx="3"/>
              </p:cNvCxnSpPr>
              <p:nvPr/>
            </p:nvCxnSpPr>
            <p:spPr>
              <a:xfrm flipV="1">
                <a:off x="271565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80D6E2-FF80-2649-B9B5-2E78194CBB17}"/>
                  </a:ext>
                </a:extLst>
              </p:cNvPr>
              <p:cNvCxnSpPr>
                <a:stCxn id="11" idx="5"/>
                <a:endCxn id="12" idx="1"/>
              </p:cNvCxnSpPr>
              <p:nvPr/>
            </p:nvCxnSpPr>
            <p:spPr>
              <a:xfrm>
                <a:off x="344717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1962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واردکردن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مقادیر ۱، ۲ و ۳ به هر ترتیب دلخواه در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تهی، یک درخت جستجو بسازیم. چند درخت متفاوت قابل ساخت است؟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 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۶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۵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9C9F3-7080-3640-9554-0D97D56D426E}"/>
              </a:ext>
            </a:extLst>
          </p:cNvPr>
          <p:cNvSpPr txBox="1"/>
          <p:nvPr/>
        </p:nvSpPr>
        <p:spPr>
          <a:xfrm>
            <a:off x="838200" y="3076091"/>
            <a:ext cx="4027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حقیقت شکل این درختان همان درختان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متفاوت است که با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کاتالان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محاسبه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06BF02-49BA-8F44-B8FB-EEA0AA21F770}"/>
              </a:ext>
            </a:extLst>
          </p:cNvPr>
          <p:cNvGrpSpPr/>
          <p:nvPr/>
        </p:nvGrpSpPr>
        <p:grpSpPr>
          <a:xfrm>
            <a:off x="838200" y="4805363"/>
            <a:ext cx="7477914" cy="1371600"/>
            <a:chOff x="969475" y="2198406"/>
            <a:chExt cx="7477914" cy="1371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9DC24C3-5384-B449-A769-962F237616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56328" y="2198406"/>
              <a:ext cx="1368062" cy="1371600"/>
              <a:chOff x="2952094" y="1402081"/>
              <a:chExt cx="1828800" cy="183353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C611002-3213-D540-847A-48E737598CE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73BC834-1926-C843-B0DF-05C6C8B007AD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1EF8C73-D4AA-9F4F-BD63-153444F1AA8B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8162A3-3C8C-944F-A94E-2481E28354B1}"/>
                  </a:ext>
                </a:extLst>
              </p:cNvPr>
              <p:cNvCxnSpPr>
                <a:stCxn id="31" idx="5"/>
                <a:endCxn id="3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06CBD73-0E42-B34A-8A8A-EE8E82E89CBE}"/>
                  </a:ext>
                </a:extLst>
              </p:cNvPr>
              <p:cNvCxnSpPr>
                <a:stCxn id="32" idx="5"/>
                <a:endCxn id="3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8FFE8C-DF84-6247-AFF2-9AE6CFFB30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26552" y="2198406"/>
              <a:ext cx="820837" cy="1371600"/>
              <a:chOff x="8370047" y="2504091"/>
              <a:chExt cx="1097280" cy="183353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624298-91D0-A94E-B601-3EC83BB5FE1A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E393A9D-A60D-F146-AE09-C04DBDB2059F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FB43FAA-4178-D047-B057-03A83C8BC6AD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D55E2BD-3398-1D42-AF67-F4FBEE4ADAB7}"/>
                  </a:ext>
                </a:extLst>
              </p:cNvPr>
              <p:cNvCxnSpPr>
                <a:stCxn id="26" idx="5"/>
                <a:endCxn id="2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1B6905F-04D6-C24B-8447-777E5D329538}"/>
                  </a:ext>
                </a:extLst>
              </p:cNvPr>
              <p:cNvCxnSpPr>
                <a:stCxn id="27" idx="3"/>
                <a:endCxn id="2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860B2D6-FD65-B14C-906B-F15358BEA5F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2751847" y="2198406"/>
              <a:ext cx="1368062" cy="1371600"/>
              <a:chOff x="2952094" y="1402081"/>
              <a:chExt cx="1828800" cy="183353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D6A4684-A1B2-0C4E-B9F9-5364C96C0733}"/>
                  </a:ext>
                </a:extLst>
              </p:cNvPr>
              <p:cNvSpPr/>
              <p:nvPr/>
            </p:nvSpPr>
            <p:spPr>
              <a:xfrm>
                <a:off x="2952094" y="140208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09D7BAD-8743-6E48-ACBF-236DC9439F51}"/>
                  </a:ext>
                </a:extLst>
              </p:cNvPr>
              <p:cNvSpPr/>
              <p:nvPr/>
            </p:nvSpPr>
            <p:spPr>
              <a:xfrm>
                <a:off x="3683614" y="213833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7F31521-63B1-E34A-BD5F-5664B65D2BF5}"/>
                  </a:ext>
                </a:extLst>
              </p:cNvPr>
              <p:cNvSpPr/>
              <p:nvPr/>
            </p:nvSpPr>
            <p:spPr>
              <a:xfrm>
                <a:off x="4415134" y="286985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5C4850-59D6-C344-8518-BCA7F8ABA45B}"/>
                  </a:ext>
                </a:extLst>
              </p:cNvPr>
              <p:cNvCxnSpPr>
                <a:stCxn id="21" idx="5"/>
                <a:endCxn id="22" idx="1"/>
              </p:cNvCxnSpPr>
              <p:nvPr/>
            </p:nvCxnSpPr>
            <p:spPr>
              <a:xfrm>
                <a:off x="3264290" y="171427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BB9696E-E21E-8849-99C8-1869561BD89C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3995810" y="245052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C37C7E-30DC-2E46-A725-4B580FBF730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4528335" y="2198406"/>
              <a:ext cx="820837" cy="1371600"/>
              <a:chOff x="8370047" y="2504091"/>
              <a:chExt cx="1097280" cy="183353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AFDE999-AC52-F946-9265-7EC9FAC9A110}"/>
                  </a:ext>
                </a:extLst>
              </p:cNvPr>
              <p:cNvSpPr/>
              <p:nvPr/>
            </p:nvSpPr>
            <p:spPr>
              <a:xfrm>
                <a:off x="8370047" y="250409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1D8741F-8A73-8540-AEE1-941D192E0540}"/>
                  </a:ext>
                </a:extLst>
              </p:cNvPr>
              <p:cNvSpPr/>
              <p:nvPr/>
            </p:nvSpPr>
            <p:spPr>
              <a:xfrm>
                <a:off x="9101567" y="324034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6798101-321A-A147-8382-7D09FB788751}"/>
                  </a:ext>
                </a:extLst>
              </p:cNvPr>
              <p:cNvSpPr/>
              <p:nvPr/>
            </p:nvSpPr>
            <p:spPr>
              <a:xfrm>
                <a:off x="8370047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AA783A1-6D4C-4440-91E3-B2338C2791B0}"/>
                  </a:ext>
                </a:extLst>
              </p:cNvPr>
              <p:cNvCxnSpPr>
                <a:stCxn id="16" idx="5"/>
                <a:endCxn id="17" idx="1"/>
              </p:cNvCxnSpPr>
              <p:nvPr/>
            </p:nvCxnSpPr>
            <p:spPr>
              <a:xfrm>
                <a:off x="8682243" y="281628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0BC7AD8-F1C2-514D-81A7-1FC3304B5FDA}"/>
                  </a:ext>
                </a:extLst>
              </p:cNvPr>
              <p:cNvCxnSpPr>
                <a:stCxn id="17" idx="3"/>
                <a:endCxn id="18" idx="7"/>
              </p:cNvCxnSpPr>
              <p:nvPr/>
            </p:nvCxnSpPr>
            <p:spPr>
              <a:xfrm flipH="1">
                <a:off x="8682243" y="3552537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B9B2F6-67CA-C749-9150-61948635D5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475" y="2470952"/>
              <a:ext cx="1371600" cy="826508"/>
              <a:chOff x="2403454" y="3971861"/>
              <a:chExt cx="1828800" cy="110201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FC41386-050D-A745-95B6-A5671D291114}"/>
                  </a:ext>
                </a:extLst>
              </p:cNvPr>
              <p:cNvSpPr/>
              <p:nvPr/>
            </p:nvSpPr>
            <p:spPr>
              <a:xfrm>
                <a:off x="3134974" y="397186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60FCECD-C011-F845-8961-3F59B25F418E}"/>
                  </a:ext>
                </a:extLst>
              </p:cNvPr>
              <p:cNvSpPr/>
              <p:nvPr/>
            </p:nvSpPr>
            <p:spPr>
              <a:xfrm>
                <a:off x="386649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D0139E3-36CB-8947-84FD-44358647A25A}"/>
                  </a:ext>
                </a:extLst>
              </p:cNvPr>
              <p:cNvSpPr/>
              <p:nvPr/>
            </p:nvSpPr>
            <p:spPr>
              <a:xfrm>
                <a:off x="2403454" y="4708111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A75DDC9-D62B-DD47-816E-64FD4137F623}"/>
                  </a:ext>
                </a:extLst>
              </p:cNvPr>
              <p:cNvCxnSpPr>
                <a:stCxn id="13" idx="7"/>
                <a:endCxn id="11" idx="3"/>
              </p:cNvCxnSpPr>
              <p:nvPr/>
            </p:nvCxnSpPr>
            <p:spPr>
              <a:xfrm flipV="1">
                <a:off x="271565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780D6E2-FF80-2649-B9B5-2E78194CBB17}"/>
                  </a:ext>
                </a:extLst>
              </p:cNvPr>
              <p:cNvCxnSpPr>
                <a:stCxn id="11" idx="5"/>
                <a:endCxn id="12" idx="1"/>
              </p:cNvCxnSpPr>
              <p:nvPr/>
            </p:nvCxnSpPr>
            <p:spPr>
              <a:xfrm>
                <a:off x="3447170" y="4284057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1467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اعداد ۶،۲۲،۹،۱۴،۱۳،۱،۸ را چنان به درخت زیر نسبت دهید، که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4B440F-A0A5-F744-A952-5018B9E7A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b="14696"/>
          <a:stretch/>
        </p:blipFill>
        <p:spPr>
          <a:xfrm>
            <a:off x="4029512" y="2324100"/>
            <a:ext cx="4132975" cy="38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298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BF7BE-35C4-C944-BDE3-E47C633FBC52}"/>
              </a:ext>
            </a:extLst>
          </p:cNvPr>
          <p:cNvGrpSpPr/>
          <p:nvPr/>
        </p:nvGrpSpPr>
        <p:grpSpPr>
          <a:xfrm>
            <a:off x="838200" y="3084529"/>
            <a:ext cx="1828800" cy="1833530"/>
            <a:chOff x="3308947" y="3003897"/>
            <a:chExt cx="1828800" cy="18335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1FAA8D-D4F8-4B47-9FF5-D34BE3360EC7}"/>
                </a:ext>
              </a:extLst>
            </p:cNvPr>
            <p:cNvSpPr/>
            <p:nvPr/>
          </p:nvSpPr>
          <p:spPr>
            <a:xfrm>
              <a:off x="4040467" y="300389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3094C2-D292-9348-934A-1C7CB3CB4E28}"/>
                </a:ext>
              </a:extLst>
            </p:cNvPr>
            <p:cNvSpPr/>
            <p:nvPr/>
          </p:nvSpPr>
          <p:spPr>
            <a:xfrm>
              <a:off x="4771987" y="374014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0CEABF-9380-CB40-8FD7-702CB970C45E}"/>
                </a:ext>
              </a:extLst>
            </p:cNvPr>
            <p:cNvSpPr/>
            <p:nvPr/>
          </p:nvSpPr>
          <p:spPr>
            <a:xfrm>
              <a:off x="3308947" y="374014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870B5D8-1F5B-2E42-A932-C6C634FB8985}"/>
                </a:ext>
              </a:extLst>
            </p:cNvPr>
            <p:cNvCxnSpPr>
              <a:stCxn id="7" idx="7"/>
              <a:endCxn id="5" idx="3"/>
            </p:cNvCxnSpPr>
            <p:nvPr/>
          </p:nvCxnSpPr>
          <p:spPr>
            <a:xfrm flipV="1">
              <a:off x="3621143" y="3316093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96F11E-3A47-1B42-BCF7-6F029E3C057E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4352663" y="3316093"/>
              <a:ext cx="472888" cy="47761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098AB8-F32A-314C-B93B-BE972804EC17}"/>
                </a:ext>
              </a:extLst>
            </p:cNvPr>
            <p:cNvSpPr/>
            <p:nvPr/>
          </p:nvSpPr>
          <p:spPr>
            <a:xfrm>
              <a:off x="4040467" y="4471667"/>
              <a:ext cx="365760" cy="36576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BF003B-241F-3B4E-A5B1-394BDDA4DEFC}"/>
                </a:ext>
              </a:extLst>
            </p:cNvPr>
            <p:cNvCxnSpPr>
              <a:stCxn id="6" idx="3"/>
              <a:endCxn id="11" idx="7"/>
            </p:cNvCxnSpPr>
            <p:nvPr/>
          </p:nvCxnSpPr>
          <p:spPr>
            <a:xfrm flipH="1">
              <a:off x="4352663" y="4052343"/>
              <a:ext cx="472888" cy="472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8589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EDDFB-0E10-6444-9F24-1547E8FC01AB}"/>
              </a:ext>
            </a:extLst>
          </p:cNvPr>
          <p:cNvGrpSpPr/>
          <p:nvPr/>
        </p:nvGrpSpPr>
        <p:grpSpPr>
          <a:xfrm>
            <a:off x="648323" y="2918909"/>
            <a:ext cx="5682222" cy="1999150"/>
            <a:chOff x="3159608" y="1660005"/>
            <a:chExt cx="5682222" cy="1999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7C9AAA-750A-B242-B41B-1F391AFDBA3B}"/>
                </a:ext>
              </a:extLst>
            </p:cNvPr>
            <p:cNvGrpSpPr/>
            <p:nvPr/>
          </p:nvGrpSpPr>
          <p:grpSpPr>
            <a:xfrm>
              <a:off x="3350172" y="1825625"/>
              <a:ext cx="1828800" cy="1833530"/>
              <a:chOff x="3308947" y="3003897"/>
              <a:chExt cx="1828800" cy="183353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DCAC15E-D82E-D048-88D6-616FD811114F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25977A-C099-CD47-AA95-F4838E223F6E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DD47D8-D3FF-424F-9158-91613BCADBFD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8CA2604-5B1B-C347-AD8F-062609340220}"/>
                  </a:ext>
                </a:extLst>
              </p:cNvPr>
              <p:cNvCxnSpPr>
                <a:stCxn id="31" idx="7"/>
                <a:endCxn id="29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4D75433-398F-1F46-903F-C54B793CF17C}"/>
                  </a:ext>
                </a:extLst>
              </p:cNvPr>
              <p:cNvCxnSpPr>
                <a:stCxn id="29" idx="5"/>
                <a:endCxn id="30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E58CE9-B7B9-6148-9E80-A6CCED1D0BD0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CE2B6FA-B951-A24A-882B-AB639FC54A94}"/>
                  </a:ext>
                </a:extLst>
              </p:cNvPr>
              <p:cNvCxnSpPr>
                <a:stCxn id="30" idx="3"/>
                <a:endCxn id="34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AC968E-AD33-424A-8155-FFC8F9086458}"/>
                </a:ext>
              </a:extLst>
            </p:cNvPr>
            <p:cNvGrpSpPr/>
            <p:nvPr/>
          </p:nvGrpSpPr>
          <p:grpSpPr>
            <a:xfrm>
              <a:off x="7013030" y="1813478"/>
              <a:ext cx="1828800" cy="1833530"/>
              <a:chOff x="3308947" y="3003897"/>
              <a:chExt cx="1828800" cy="183353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8A8251-DC41-0B40-86A6-B050B3E48837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dirty="0">
                    <a:latin typeface="Century" panose="02040604050505020304" pitchFamily="18" charset="0"/>
                  </a:rPr>
                  <a:t>b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83B8AA9-2340-C14F-8111-32A41984A439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d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9DF5E98-961D-9A4E-9C76-0577522CF5D5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a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7A583D-D2E7-FF41-83C2-018DCCBCA106}"/>
                  </a:ext>
                </a:extLst>
              </p:cNvPr>
              <p:cNvCxnSpPr>
                <a:stCxn id="24" idx="7"/>
                <a:endCxn id="22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8D7C942-78B5-D844-84FE-589259059832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AA7A023-84DD-5841-BD0F-83182EE3094F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c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00E47E-997C-E345-864D-088060368DA0}"/>
                  </a:ext>
                </a:extLst>
              </p:cNvPr>
              <p:cNvCxnSpPr>
                <a:stCxn id="23" idx="3"/>
                <a:endCxn id="27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5FE420-2F81-E347-A3F6-C3D0930808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54962" y="1690688"/>
              <a:ext cx="814812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E6E979-3061-D54C-840E-D59AD8FC3AF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9620" y="1660005"/>
              <a:ext cx="822960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08BFB5-41DF-2E4D-BEFC-E56D3865D45A}"/>
                </a:ext>
              </a:extLst>
            </p:cNvPr>
            <p:cNvSpPr txBox="1"/>
            <p:nvPr/>
          </p:nvSpPr>
          <p:spPr>
            <a:xfrm>
              <a:off x="3159608" y="189210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80D7D1-3B8F-EF47-9646-8EDD6C6ACF07}"/>
                </a:ext>
              </a:extLst>
            </p:cNvPr>
            <p:cNvSpPr txBox="1"/>
            <p:nvPr/>
          </p:nvSpPr>
          <p:spPr>
            <a:xfrm>
              <a:off x="4825321" y="1874597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max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CA0631-7086-4148-84A9-4F3D68E6C62C}"/>
                </a:ext>
              </a:extLst>
            </p:cNvPr>
            <p:cNvCxnSpPr/>
            <p:nvPr/>
          </p:nvCxnSpPr>
          <p:spPr>
            <a:xfrm>
              <a:off x="5405929" y="2732608"/>
              <a:ext cx="1397439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5593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AEDDFB-0E10-6444-9F24-1547E8FC01AB}"/>
              </a:ext>
            </a:extLst>
          </p:cNvPr>
          <p:cNvGrpSpPr/>
          <p:nvPr/>
        </p:nvGrpSpPr>
        <p:grpSpPr>
          <a:xfrm>
            <a:off x="648323" y="2918909"/>
            <a:ext cx="5682222" cy="1999150"/>
            <a:chOff x="3159608" y="1660005"/>
            <a:chExt cx="5682222" cy="19991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07C9AAA-750A-B242-B41B-1F391AFDBA3B}"/>
                </a:ext>
              </a:extLst>
            </p:cNvPr>
            <p:cNvGrpSpPr/>
            <p:nvPr/>
          </p:nvGrpSpPr>
          <p:grpSpPr>
            <a:xfrm>
              <a:off x="3350172" y="1825625"/>
              <a:ext cx="1828800" cy="1833530"/>
              <a:chOff x="3308947" y="3003897"/>
              <a:chExt cx="1828800" cy="183353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DCAC15E-D82E-D048-88D6-616FD811114F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25977A-C099-CD47-AA95-F4838E223F6E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DD47D8-D3FF-424F-9158-91613BCADBFD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8CA2604-5B1B-C347-AD8F-062609340220}"/>
                  </a:ext>
                </a:extLst>
              </p:cNvPr>
              <p:cNvCxnSpPr>
                <a:stCxn id="31" idx="7"/>
                <a:endCxn id="29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4D75433-398F-1F46-903F-C54B793CF17C}"/>
                  </a:ext>
                </a:extLst>
              </p:cNvPr>
              <p:cNvCxnSpPr>
                <a:stCxn id="29" idx="5"/>
                <a:endCxn id="30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AE58CE9-B7B9-6148-9E80-A6CCED1D0BD0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>
                  <a:latin typeface="Century" panose="02040604050505020304" pitchFamily="18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CE2B6FA-B951-A24A-882B-AB639FC54A94}"/>
                  </a:ext>
                </a:extLst>
              </p:cNvPr>
              <p:cNvCxnSpPr>
                <a:stCxn id="30" idx="3"/>
                <a:endCxn id="34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AC968E-AD33-424A-8155-FFC8F9086458}"/>
                </a:ext>
              </a:extLst>
            </p:cNvPr>
            <p:cNvGrpSpPr/>
            <p:nvPr/>
          </p:nvGrpSpPr>
          <p:grpSpPr>
            <a:xfrm>
              <a:off x="7013030" y="1813478"/>
              <a:ext cx="1828800" cy="1833530"/>
              <a:chOff x="3308947" y="3003897"/>
              <a:chExt cx="1828800" cy="183353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C8A8251-DC41-0B40-86A6-B050B3E48837}"/>
                  </a:ext>
                </a:extLst>
              </p:cNvPr>
              <p:cNvSpPr/>
              <p:nvPr/>
            </p:nvSpPr>
            <p:spPr>
              <a:xfrm>
                <a:off x="4040467" y="300389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r>
                  <a:rPr lang="en-US" dirty="0">
                    <a:latin typeface="Century" panose="02040604050505020304" pitchFamily="18" charset="0"/>
                  </a:rPr>
                  <a:t>b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83B8AA9-2340-C14F-8111-32A41984A439}"/>
                  </a:ext>
                </a:extLst>
              </p:cNvPr>
              <p:cNvSpPr/>
              <p:nvPr/>
            </p:nvSpPr>
            <p:spPr>
              <a:xfrm>
                <a:off x="477198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d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9DF5E98-961D-9A4E-9C76-0577522CF5D5}"/>
                  </a:ext>
                </a:extLst>
              </p:cNvPr>
              <p:cNvSpPr/>
              <p:nvPr/>
            </p:nvSpPr>
            <p:spPr>
              <a:xfrm>
                <a:off x="3308947" y="374014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a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47A583D-D2E7-FF41-83C2-018DCCBCA106}"/>
                  </a:ext>
                </a:extLst>
              </p:cNvPr>
              <p:cNvCxnSpPr>
                <a:stCxn id="24" idx="7"/>
                <a:endCxn id="22" idx="3"/>
              </p:cNvCxnSpPr>
              <p:nvPr/>
            </p:nvCxnSpPr>
            <p:spPr>
              <a:xfrm flipV="1">
                <a:off x="362114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8D7C942-78B5-D844-84FE-589259059832}"/>
                  </a:ext>
                </a:extLst>
              </p:cNvPr>
              <p:cNvCxnSpPr>
                <a:stCxn id="22" idx="5"/>
                <a:endCxn id="23" idx="1"/>
              </p:cNvCxnSpPr>
              <p:nvPr/>
            </p:nvCxnSpPr>
            <p:spPr>
              <a:xfrm>
                <a:off x="4352663" y="3316093"/>
                <a:ext cx="472888" cy="47761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AA7A023-84DD-5841-BD0F-83182EE3094F}"/>
                  </a:ext>
                </a:extLst>
              </p:cNvPr>
              <p:cNvSpPr/>
              <p:nvPr/>
            </p:nvSpPr>
            <p:spPr>
              <a:xfrm>
                <a:off x="4040467" y="4471667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r>
                  <a:rPr lang="en-US" dirty="0">
                    <a:latin typeface="Century" panose="02040604050505020304" pitchFamily="18" charset="0"/>
                  </a:rPr>
                  <a:t>c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400E47E-997C-E345-864D-088060368DA0}"/>
                  </a:ext>
                </a:extLst>
              </p:cNvPr>
              <p:cNvCxnSpPr>
                <a:stCxn id="23" idx="3"/>
                <a:endCxn id="27" idx="7"/>
              </p:cNvCxnSpPr>
              <p:nvPr/>
            </p:nvCxnSpPr>
            <p:spPr>
              <a:xfrm flipH="1">
                <a:off x="4352663" y="4052343"/>
                <a:ext cx="472888" cy="4728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5FE420-2F81-E347-A3F6-C3D0930808AC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3254962" y="1690688"/>
              <a:ext cx="814812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E6E979-3061-D54C-840E-D59AD8FC3AF1}"/>
                </a:ext>
              </a:extLst>
            </p:cNvPr>
            <p:cNvCxnSpPr>
              <a:cxnSpLocks noChangeAspect="1"/>
            </p:cNvCxnSpPr>
            <p:nvPr/>
          </p:nvCxnSpPr>
          <p:spPr>
            <a:xfrm flipH="1" flipV="1">
              <a:off x="4409620" y="1660005"/>
              <a:ext cx="822960" cy="822960"/>
            </a:xfrm>
            <a:prstGeom prst="line">
              <a:avLst/>
            </a:prstGeom>
            <a:ln w="952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08BFB5-41DF-2E4D-BEFC-E56D3865D45A}"/>
                </a:ext>
              </a:extLst>
            </p:cNvPr>
            <p:cNvSpPr txBox="1"/>
            <p:nvPr/>
          </p:nvSpPr>
          <p:spPr>
            <a:xfrm>
              <a:off x="3159608" y="189210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min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80D7D1-3B8F-EF47-9646-8EDD6C6ACF07}"/>
                </a:ext>
              </a:extLst>
            </p:cNvPr>
            <p:cNvSpPr txBox="1"/>
            <p:nvPr/>
          </p:nvSpPr>
          <p:spPr>
            <a:xfrm>
              <a:off x="4825321" y="1874597"/>
              <a:ext cx="580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" panose="02040604050505020304" pitchFamily="18" charset="0"/>
                </a:rPr>
                <a:t>max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CA0631-7086-4148-84A9-4F3D68E6C62C}"/>
                </a:ext>
              </a:extLst>
            </p:cNvPr>
            <p:cNvCxnSpPr/>
            <p:nvPr/>
          </p:nvCxnSpPr>
          <p:spPr>
            <a:xfrm>
              <a:off x="5405929" y="2732608"/>
              <a:ext cx="1397439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چند حالت عناصر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a&lt;b&lt;c&lt;d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وارد یک درخت جستجو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تهی کرد تا درختی به شکل زیر ایجاد شود؟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۴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۲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۳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۱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20F124-DFB7-C941-A7E3-F834EA0CF55F}"/>
              </a:ext>
            </a:extLst>
          </p:cNvPr>
          <p:cNvGrpSpPr/>
          <p:nvPr/>
        </p:nvGrpSpPr>
        <p:grpSpPr>
          <a:xfrm>
            <a:off x="3643349" y="5161300"/>
            <a:ext cx="4905301" cy="1015663"/>
            <a:chOff x="3720973" y="5232448"/>
            <a:chExt cx="4905301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9A4BB2-8729-C54A-91B6-3582DC738AC5}"/>
                </a:ext>
              </a:extLst>
            </p:cNvPr>
            <p:cNvSpPr txBox="1"/>
            <p:nvPr/>
          </p:nvSpPr>
          <p:spPr>
            <a:xfrm>
              <a:off x="5668412" y="5395944"/>
              <a:ext cx="29578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بنابراین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باید قبل از فرزندان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a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و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d</a:t>
              </a:r>
              <a:endParaRPr lang="fa-IR" sz="2000" dirty="0">
                <a:latin typeface="Century" panose="02040604050505020304" pitchFamily="18" charset="0"/>
                <a:cs typeface="IRRoya" panose="02000503000000020002" pitchFamily="2" charset="-78"/>
              </a:endParaRPr>
            </a:p>
            <a:p>
              <a:pPr algn="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d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قبل از فرزند </a:t>
              </a:r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c</a:t>
              </a:r>
              <a:r>
                <a:rPr lang="fa-IR" sz="2000" dirty="0">
                  <a:latin typeface="IRRoya" panose="02000503000000020002" pitchFamily="2" charset="-78"/>
                  <a:cs typeface="IRRoya" panose="02000503000000020002" pitchFamily="2" charset="-78"/>
                </a:rPr>
                <a:t> بیاید.</a:t>
              </a:r>
              <a:endParaRPr lang="en-US" sz="2000" dirty="0">
                <a:latin typeface="IRRoya" panose="02000503000000020002" pitchFamily="2" charset="-78"/>
                <a:cs typeface="IRRoya" panose="02000503000000020002" pitchFamily="2" charset="-7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E31D7D-FE52-4946-9838-3F84B783FDC3}"/>
                </a:ext>
              </a:extLst>
            </p:cNvPr>
            <p:cNvSpPr txBox="1"/>
            <p:nvPr/>
          </p:nvSpPr>
          <p:spPr>
            <a:xfrm>
              <a:off x="3720973" y="5232448"/>
              <a:ext cx="11465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d, a, c</a:t>
              </a:r>
            </a:p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d, c, a</a:t>
              </a:r>
            </a:p>
            <a:p>
              <a:pPr algn="ctr" rtl="1"/>
              <a:r>
                <a:rPr lang="en-US" sz="2000" dirty="0">
                  <a:latin typeface="Century" panose="02040604050505020304" pitchFamily="18" charset="0"/>
                  <a:cs typeface="IRRoya" panose="02000503000000020002" pitchFamily="2" charset="-78"/>
                </a:rPr>
                <a:t>b, a, d, c</a:t>
              </a: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A9A2EBB5-89AA-4C4A-96F4-6F39FDAF7CA7}"/>
                </a:ext>
              </a:extLst>
            </p:cNvPr>
            <p:cNvSpPr/>
            <p:nvPr/>
          </p:nvSpPr>
          <p:spPr>
            <a:xfrm>
              <a:off x="4916308" y="5242271"/>
              <a:ext cx="91440" cy="1005840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63BE30-0C00-1841-A9D1-0491366758C1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5050385" y="5669131"/>
            <a:ext cx="54040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7943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نشان‌دهنده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زیر در ورودی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12, 6, 7, 8, 13, 15, 16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12, 7, 8, 16, 13, 15, 6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12, 7, 6, 8, 13, 15, 16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12, 15, 13, 7, 6, 16, 8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4605-5945-0345-ADD1-93F7C86D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1835"/>
            <a:ext cx="3657600" cy="219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6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نشان‌دهنده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عدد زیر در ورودی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12, 6, 7, 8, 13, 15, 16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12, 7, 8, 16, 13, 15, 6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12, 7, 6, 8, 13, 15, 16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12, 15, 13, 7, 6, 16, 8</a:t>
            </a:r>
            <a:endParaRPr lang="fa-IR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34605-5945-0345-ADD1-93F7C86D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1835"/>
            <a:ext cx="3657600" cy="2198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56B1F4-68A0-1A45-B8E2-54080439AD3D}"/>
              </a:ext>
            </a:extLst>
          </p:cNvPr>
          <p:cNvSpPr/>
          <p:nvPr/>
        </p:nvSpPr>
        <p:spPr>
          <a:xfrm>
            <a:off x="7559040" y="2828262"/>
            <a:ext cx="73152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E85C9B-7CB5-7A4D-9EC0-D133ACA25ACA}"/>
              </a:ext>
            </a:extLst>
          </p:cNvPr>
          <p:cNvSpPr/>
          <p:nvPr/>
        </p:nvSpPr>
        <p:spPr>
          <a:xfrm>
            <a:off x="8941151" y="342374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04E8F-8EE7-224F-83F5-40F3E1BDEA88}"/>
              </a:ext>
            </a:extLst>
          </p:cNvPr>
          <p:cNvSpPr/>
          <p:nvPr/>
        </p:nvSpPr>
        <p:spPr>
          <a:xfrm>
            <a:off x="8746709" y="399814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B3DA2-DD1E-2047-9B16-E1DC18702831}"/>
              </a:ext>
            </a:extLst>
          </p:cNvPr>
          <p:cNvSpPr/>
          <p:nvPr/>
        </p:nvSpPr>
        <p:spPr>
          <a:xfrm>
            <a:off x="8746709" y="2859855"/>
            <a:ext cx="100584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701DAF-CDA1-2348-9F31-F2A480971717}"/>
              </a:ext>
            </a:extLst>
          </p:cNvPr>
          <p:cNvSpPr/>
          <p:nvPr/>
        </p:nvSpPr>
        <p:spPr>
          <a:xfrm>
            <a:off x="8368863" y="3423745"/>
            <a:ext cx="457200" cy="45720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دنباله ها، درخت مورد نظر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می‌سازند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r>
              <a:rPr lang="en-US" sz="2400" dirty="0">
                <a:latin typeface="Century" panose="02040604050505020304" pitchFamily="18" charset="0"/>
              </a:rPr>
              <a:t>13,6,9,1,14,8,22</a:t>
            </a:r>
            <a:endParaRPr lang="fa-IR" sz="2400" dirty="0">
              <a:latin typeface="Century" panose="02040604050505020304" pitchFamily="18" charset="0"/>
            </a:endParaRPr>
          </a:p>
          <a:p>
            <a:r>
              <a:rPr lang="en-US" sz="2400" dirty="0">
                <a:latin typeface="Century" panose="02040604050505020304" pitchFamily="18" charset="0"/>
              </a:rPr>
              <a:t>13,14,6,22,1,9,8</a:t>
            </a:r>
            <a:endParaRPr lang="fa-IR" sz="2400" dirty="0">
              <a:latin typeface="Century" panose="02040604050505020304" pitchFamily="18" charset="0"/>
            </a:endParaRPr>
          </a:p>
          <a:p>
            <a:r>
              <a:rPr lang="en-US" sz="2400" dirty="0">
                <a:latin typeface="Century" panose="02040604050505020304" pitchFamily="18" charset="0"/>
              </a:rPr>
              <a:t>13,6,1,9,8,14,22</a:t>
            </a:r>
          </a:p>
          <a:p>
            <a:endParaRPr lang="fa-IR" sz="2400" dirty="0">
              <a:latin typeface="Century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D73A5-E842-DE40-B429-5EC242FCB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9" b="14696"/>
          <a:stretch/>
        </p:blipFill>
        <p:spPr>
          <a:xfrm>
            <a:off x="4029512" y="2324100"/>
            <a:ext cx="4132975" cy="3867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8F7DB-393E-7B46-91A7-71489FDFE8EE}"/>
              </a:ext>
            </a:extLst>
          </p:cNvPr>
          <p:cNvSpPr txBox="1"/>
          <p:nvPr/>
        </p:nvSpPr>
        <p:spPr>
          <a:xfrm>
            <a:off x="5898049" y="2447929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9A534-B2D3-B540-A32F-9E2717DA312A}"/>
              </a:ext>
            </a:extLst>
          </p:cNvPr>
          <p:cNvSpPr txBox="1"/>
          <p:nvPr/>
        </p:nvSpPr>
        <p:spPr>
          <a:xfrm>
            <a:off x="4967884" y="34290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9543B-EF9C-C247-839D-F05DBE328752}"/>
              </a:ext>
            </a:extLst>
          </p:cNvPr>
          <p:cNvSpPr txBox="1"/>
          <p:nvPr/>
        </p:nvSpPr>
        <p:spPr>
          <a:xfrm>
            <a:off x="4103084" y="44958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EED48-E01F-0A46-BE72-BA7C69AD6CBC}"/>
              </a:ext>
            </a:extLst>
          </p:cNvPr>
          <p:cNvSpPr txBox="1"/>
          <p:nvPr/>
        </p:nvSpPr>
        <p:spPr>
          <a:xfrm>
            <a:off x="4833553" y="5686242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EB7F9-5ED1-7741-AE7F-CD0EB3D797CB}"/>
              </a:ext>
            </a:extLst>
          </p:cNvPr>
          <p:cNvSpPr txBox="1"/>
          <p:nvPr/>
        </p:nvSpPr>
        <p:spPr>
          <a:xfrm>
            <a:off x="5698740" y="4495800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D8902-4379-1646-AE82-725968A21E98}"/>
              </a:ext>
            </a:extLst>
          </p:cNvPr>
          <p:cNvSpPr txBox="1"/>
          <p:nvPr/>
        </p:nvSpPr>
        <p:spPr>
          <a:xfrm>
            <a:off x="6732265" y="3431628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7D078-8E2C-2E4A-A2C8-F7D99D7CFEB2}"/>
              </a:ext>
            </a:extLst>
          </p:cNvPr>
          <p:cNvSpPr txBox="1"/>
          <p:nvPr/>
        </p:nvSpPr>
        <p:spPr>
          <a:xfrm>
            <a:off x="7516493" y="4556969"/>
            <a:ext cx="56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Century" panose="02040604050505020304" pitchFamily="18" charset="0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1991-23B2-424A-A9B3-7BCD18612588}"/>
              </a:ext>
            </a:extLst>
          </p:cNvPr>
          <p:cNvSpPr txBox="1"/>
          <p:nvPr/>
        </p:nvSpPr>
        <p:spPr>
          <a:xfrm rot="5400000">
            <a:off x="1985243" y="3798727"/>
            <a:ext cx="462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" panose="020406040505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94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جستجو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صورتی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اشاره گری باشد که در ابتدا به ریشه اشاره کرده و [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key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داخل آن باشد؛ همچنین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مقدار کلید مورد جستجو در درخت باشد آنگاه :</a:t>
            </a:r>
          </a:p>
          <a:p>
            <a:pPr marL="457200" lvl="1" indent="0" algn="just" rtl="1">
              <a:lnSpc>
                <a:spcPct val="100000"/>
              </a:lnSpc>
              <a:buNone/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جستجو را از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آغاز کرده و ممکن است حداکثر تا عمق ادامه پیدا کند در صورتی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که مقدار کلید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در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درخت وجود داشته،(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k=key[x]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شده و اشاره گر به گره مورد نظر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x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 برگردانده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؛ در غیر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این‌صورت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می‌گرداند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18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4202</Words>
  <Application>Microsoft Macintosh PowerPoint</Application>
  <PresentationFormat>Widescreen</PresentationFormat>
  <Paragraphs>457</Paragraphs>
  <Slides>74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Century</vt:lpstr>
      <vt:lpstr>Courier</vt:lpstr>
      <vt:lpstr>Courier New</vt:lpstr>
      <vt:lpstr>IRMitra</vt:lpstr>
      <vt:lpstr>IRRoya</vt:lpstr>
      <vt:lpstr>IRTitr</vt:lpstr>
      <vt:lpstr>Office Theme</vt:lpstr>
      <vt:lpstr>هشت: درخت جستجو دودویی</vt:lpstr>
      <vt:lpstr>مسئله</vt:lpstr>
      <vt:lpstr>مسئله</vt:lpstr>
      <vt:lpstr>درخت جستجو دودویی</vt:lpstr>
      <vt:lpstr>درخت جستجو دودویی</vt:lpstr>
      <vt:lpstr>درخت جستجو دودویی</vt:lpstr>
      <vt:lpstr>مثال</vt:lpstr>
      <vt:lpstr>مثال</vt:lpstr>
      <vt:lpstr>الگوریتم جستجو</vt:lpstr>
      <vt:lpstr>الگوریتم جستجو</vt:lpstr>
      <vt:lpstr>الگوریتم 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جستجو</vt:lpstr>
      <vt:lpstr>تحلیل الگوریتم جستجو</vt:lpstr>
      <vt:lpstr>مثال</vt:lpstr>
      <vt:lpstr>مثال</vt:lpstr>
      <vt:lpstr>جستجو بیشینه و کمینه</vt:lpstr>
      <vt:lpstr>جستجو بیشینه و کمینه</vt:lpstr>
      <vt:lpstr>الگوریتم درج</vt:lpstr>
      <vt:lpstr>الگوریتم درج</vt:lpstr>
      <vt:lpstr>الگوریتم 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درج</vt:lpstr>
      <vt:lpstr>مثال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وضعیت‌های ورودی ها و عمق درخت جستجو</vt:lpstr>
      <vt:lpstr>الگوریتم مرتب‌سازی</vt:lpstr>
      <vt:lpstr>الگوریتم مرتب‌سازی</vt:lpstr>
      <vt:lpstr>الگوریتم مرتب‌سازی</vt:lpstr>
      <vt:lpstr>الگوریتم حذف</vt:lpstr>
      <vt:lpstr>روش حذف</vt:lpstr>
      <vt:lpstr>روش حذف</vt:lpstr>
      <vt:lpstr>روش حذف</vt:lpstr>
      <vt:lpstr>روش حذف</vt:lpstr>
      <vt:lpstr>ترتیب حذف</vt:lpstr>
      <vt:lpstr>ترتیب حذف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844</cp:revision>
  <dcterms:created xsi:type="dcterms:W3CDTF">2021-02-28T19:35:44Z</dcterms:created>
  <dcterms:modified xsi:type="dcterms:W3CDTF">2021-05-01T16:23:40Z</dcterms:modified>
</cp:coreProperties>
</file>